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2"/>
  </p:notesMasterIdLst>
  <p:sldIdLst>
    <p:sldId id="256" r:id="rId2"/>
    <p:sldId id="293" r:id="rId3"/>
    <p:sldId id="262" r:id="rId4"/>
    <p:sldId id="377" r:id="rId5"/>
    <p:sldId id="446" r:id="rId6"/>
    <p:sldId id="435" r:id="rId7"/>
    <p:sldId id="436" r:id="rId8"/>
    <p:sldId id="437" r:id="rId9"/>
    <p:sldId id="438" r:id="rId10"/>
    <p:sldId id="439" r:id="rId11"/>
    <p:sldId id="440" r:id="rId12"/>
    <p:sldId id="441" r:id="rId13"/>
    <p:sldId id="482" r:id="rId14"/>
    <p:sldId id="442" r:id="rId15"/>
    <p:sldId id="443" r:id="rId16"/>
    <p:sldId id="444" r:id="rId17"/>
    <p:sldId id="432" r:id="rId18"/>
    <p:sldId id="429" r:id="rId19"/>
    <p:sldId id="433" r:id="rId20"/>
    <p:sldId id="479" r:id="rId21"/>
    <p:sldId id="480" r:id="rId22"/>
    <p:sldId id="481" r:id="rId23"/>
    <p:sldId id="434" r:id="rId24"/>
    <p:sldId id="341" r:id="rId25"/>
    <p:sldId id="484" r:id="rId26"/>
    <p:sldId id="525" r:id="rId27"/>
    <p:sldId id="326" r:id="rId28"/>
    <p:sldId id="327" r:id="rId29"/>
    <p:sldId id="329" r:id="rId30"/>
    <p:sldId id="330" r:id="rId31"/>
    <p:sldId id="331" r:id="rId32"/>
    <p:sldId id="332" r:id="rId33"/>
    <p:sldId id="333" r:id="rId34"/>
    <p:sldId id="512" r:id="rId35"/>
    <p:sldId id="520" r:id="rId36"/>
    <p:sldId id="519" r:id="rId37"/>
    <p:sldId id="522" r:id="rId38"/>
    <p:sldId id="521" r:id="rId39"/>
    <p:sldId id="527" r:id="rId40"/>
    <p:sldId id="511"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A149"/>
    <a:srgbClr val="D8171A"/>
    <a:srgbClr val="C00000"/>
    <a:srgbClr val="DC0A16"/>
    <a:srgbClr val="D61B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60"/>
  </p:normalViewPr>
  <p:slideViewPr>
    <p:cSldViewPr snapToGrid="0">
      <p:cViewPr varScale="1">
        <p:scale>
          <a:sx n="86" d="100"/>
          <a:sy n="86" d="100"/>
        </p:scale>
        <p:origin x="564"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42098-28BB-44D5-9528-CEFA3908B9F2}" type="datetimeFigureOut">
              <a:rPr lang="zh-CN" altLang="en-US" smtClean="0"/>
              <a:t>2020/9/2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829EF-BE14-4A85-81EC-A78D58707CF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D829EF-BE14-4A85-81EC-A78D58707CF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24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25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27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28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29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D829EF-BE14-4A85-81EC-A78D58707CF4}"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F5D2D5B-3EED-41BA-94D9-90B1F1B196BA}" type="datetimeFigureOut">
              <a:rPr lang="zh-CN" altLang="en-US" smtClean="0"/>
              <a:t>2020/9/2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2B17AC-5819-47CE-B884-001938CF9DB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3F152-686E-4719-A53C-F247E8A68AF5}" type="datetimeFigureOut">
              <a:rPr lang="zh-CN" altLang="en-US" smtClean="0"/>
              <a:t>2020/9/2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F2A7F5-573C-4D20-AEC4-1B0B96E3596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7&#20849;&#20135;&#20826;&#23459;&#35328;&#20869;&#23481;.mp4"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jpeg"/><Relationship Id="rId7" Type="http://schemas.openxmlformats.org/officeDocument/2006/relationships/hyperlink" Target="8&#21313;&#26376;&#38761;&#21629;.mp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hyperlink" Target="9&#19996;&#27431;&#24040;&#21464;&#21644;&#33487;&#32852;&#35299;&#20307;.mp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hyperlink" Target="10&#35780;&#20215;&#25387;&#25240;&#65292;&#23637;&#26395;&#26410;&#26469;.mp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jpeg"/><Relationship Id="rId7" Type="http://schemas.openxmlformats.org/officeDocument/2006/relationships/hyperlink" Target="11&#39532;&#20811;&#24605;&#26159;&#23545;&#30340;&#20027;&#39064;&#26354;.mp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2&#31354;&#24819;&#31038;&#20250;&#20027;&#20041;.mp4"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hyperlink" Target="3&#31354;&#24819;&#31038;&#20250;&#20027;&#20041;&#35780;&#20215;.mp4" TargetMode="External"/><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jpeg"/><Relationship Id="rId7" Type="http://schemas.openxmlformats.org/officeDocument/2006/relationships/hyperlink" Target="4&#24037;&#20154;&#36816;&#21160;.mp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4"/>
          <a:stretch>
            <a:fillRect/>
          </a:stretch>
        </p:blipFill>
        <p:spPr>
          <a:xfrm>
            <a:off x="0" y="0"/>
            <a:ext cx="12192000" cy="6875145"/>
          </a:xfrm>
          <a:prstGeom prst="rect">
            <a:avLst/>
          </a:prstGeom>
          <a:noFill/>
          <a:ln w="9525">
            <a:noFill/>
          </a:ln>
        </p:spPr>
      </p:pic>
      <p:sp>
        <p:nvSpPr>
          <p:cNvPr id="8" name="矩形 7"/>
          <p:cNvSpPr/>
          <p:nvPr/>
        </p:nvSpPr>
        <p:spPr>
          <a:xfrm>
            <a:off x="2413635" y="1877695"/>
            <a:ext cx="8467725" cy="2491740"/>
          </a:xfrm>
          <a:prstGeom prst="rect">
            <a:avLst/>
          </a:prstGeom>
        </p:spPr>
        <p:txBody>
          <a:bodyPr wrap="square">
            <a:spAutoFit/>
          </a:bodyPr>
          <a:lstStyle/>
          <a:p>
            <a:pPr algn="ctr">
              <a:lnSpc>
                <a:spcPct val="130000"/>
              </a:lnSpc>
            </a:pPr>
            <a:r>
              <a:rPr lang="en-US" altLang="zh-CN" sz="6000" b="1" i="0" dirty="0">
                <a:solidFill>
                  <a:srgbClr val="FF0000"/>
                </a:solidFill>
                <a:effectLst/>
                <a:latin typeface="+mj-ea"/>
                <a:ea typeface="+mj-ea"/>
                <a:cs typeface="+mn-ea"/>
                <a:sym typeface="+mn-lt"/>
              </a:rPr>
              <a:t>1.2 </a:t>
            </a:r>
            <a:r>
              <a:rPr lang="zh-CN" altLang="zh-CN" sz="6000" b="1" i="0" dirty="0">
                <a:solidFill>
                  <a:srgbClr val="FF0000"/>
                </a:solidFill>
                <a:effectLst/>
                <a:latin typeface="+mj-ea"/>
                <a:ea typeface="+mj-ea"/>
                <a:cs typeface="+mn-ea"/>
                <a:sym typeface="+mn-lt"/>
              </a:rPr>
              <a:t>科 学 社 会 主 义</a:t>
            </a:r>
          </a:p>
          <a:p>
            <a:pPr algn="ctr">
              <a:lnSpc>
                <a:spcPct val="130000"/>
              </a:lnSpc>
            </a:pPr>
            <a:r>
              <a:rPr lang="zh-CN" altLang="zh-CN" sz="6000" b="1" i="0" dirty="0">
                <a:solidFill>
                  <a:srgbClr val="FF0000"/>
                </a:solidFill>
                <a:effectLst/>
                <a:latin typeface="+mj-ea"/>
                <a:ea typeface="+mj-ea"/>
                <a:cs typeface="+mn-ea"/>
                <a:sym typeface="+mn-lt"/>
              </a:rPr>
              <a:t>的 理 论 与 实 践</a:t>
            </a:r>
          </a:p>
        </p:txBody>
      </p:sp>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a:stretch>
            <a:fillRect/>
          </a:stretch>
        </p:blipFill>
        <p:spPr>
          <a:xfrm rot="233948">
            <a:off x="1956069" y="2684963"/>
            <a:ext cx="436422" cy="636427"/>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a:stretch>
            <a:fillRect/>
          </a:stretch>
        </p:blipFill>
        <p:spPr>
          <a:xfrm rot="233948">
            <a:off x="10725780" y="2684963"/>
            <a:ext cx="436422" cy="636427"/>
          </a:xfrm>
          <a:prstGeom prst="rect">
            <a:avLst/>
          </a:prstGeom>
        </p:spPr>
      </p:pic>
      <p:pic>
        <p:nvPicPr>
          <p:cNvPr id="11" name="图片 10"/>
          <p:cNvPicPr>
            <a:picLocks noChangeAspect="1"/>
          </p:cNvPicPr>
          <p:nvPr/>
        </p:nvPicPr>
        <p:blipFill>
          <a:blip r:embed="rId6" cstate="print">
            <a:lum bright="-6000"/>
            <a:extLst>
              <a:ext uri="{28A0092B-C50C-407E-A947-70E740481C1C}">
                <a14:useLocalDpi xmlns:a14="http://schemas.microsoft.com/office/drawing/2010/main" val="0"/>
              </a:ext>
            </a:extLst>
          </a:blip>
          <a:srcRect t="41682"/>
          <a:stretch>
            <a:fillRect/>
          </a:stretch>
        </p:blipFill>
        <p:spPr>
          <a:xfrm flipH="1">
            <a:off x="7777480" y="0"/>
            <a:ext cx="4414520" cy="1219835"/>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rcRect l="9246" t="10026"/>
          <a:stretch>
            <a:fillRect/>
          </a:stretch>
        </p:blipFill>
        <p:spPr>
          <a:xfrm>
            <a:off x="1394460" y="0"/>
            <a:ext cx="7628890" cy="2939415"/>
          </a:xfrm>
          <a:prstGeom prst="rect">
            <a:avLst/>
          </a:prstGeom>
        </p:spPr>
      </p:pic>
      <p:pic>
        <p:nvPicPr>
          <p:cNvPr id="10" name="图片 9" descr="彩云1"/>
          <p:cNvPicPr>
            <a:picLocks noChangeAspect="1"/>
          </p:cNvPicPr>
          <p:nvPr/>
        </p:nvPicPr>
        <p:blipFill>
          <a:blip r:embed="rId8"/>
          <a:stretch>
            <a:fillRect/>
          </a:stretch>
        </p:blipFill>
        <p:spPr>
          <a:xfrm>
            <a:off x="0" y="4858385"/>
            <a:ext cx="12192635" cy="2016760"/>
          </a:xfrm>
          <a:prstGeom prst="rect">
            <a:avLst/>
          </a:prstGeom>
        </p:spPr>
      </p:pic>
      <p:pic>
        <p:nvPicPr>
          <p:cNvPr id="12" name="图片 11" descr="2-(7)"/>
          <p:cNvPicPr>
            <a:picLocks noChangeAspect="1"/>
          </p:cNvPicPr>
          <p:nvPr/>
        </p:nvPicPr>
        <p:blipFill>
          <a:blip r:embed="rId9"/>
          <a:srcRect b="5246"/>
          <a:stretch>
            <a:fillRect/>
          </a:stretch>
        </p:blipFill>
        <p:spPr>
          <a:xfrm>
            <a:off x="-635" y="5027295"/>
            <a:ext cx="12192635" cy="1835150"/>
          </a:xfrm>
          <a:prstGeom prst="rect">
            <a:avLst/>
          </a:prstGeom>
        </p:spPr>
      </p:pic>
      <p:pic>
        <p:nvPicPr>
          <p:cNvPr id="15" name="图片 14" descr="党徽"/>
          <p:cNvPicPr>
            <a:picLocks noChangeAspect="1"/>
          </p:cNvPicPr>
          <p:nvPr/>
        </p:nvPicPr>
        <p:blipFill>
          <a:blip r:embed="rId10"/>
          <a:stretch>
            <a:fillRect/>
          </a:stretch>
        </p:blipFill>
        <p:spPr>
          <a:xfrm>
            <a:off x="5479415" y="4373245"/>
            <a:ext cx="1673860" cy="1363980"/>
          </a:xfrm>
          <a:prstGeom prst="rect">
            <a:avLst/>
          </a:prstGeom>
        </p:spPr>
      </p:pic>
      <p:pic>
        <p:nvPicPr>
          <p:cNvPr id="17" name="图片 16" descr="华表"/>
          <p:cNvPicPr>
            <a:picLocks noChangeAspect="1"/>
          </p:cNvPicPr>
          <p:nvPr/>
        </p:nvPicPr>
        <p:blipFill>
          <a:blip r:embed="rId11"/>
          <a:stretch>
            <a:fillRect/>
          </a:stretch>
        </p:blipFill>
        <p:spPr>
          <a:xfrm>
            <a:off x="-635" y="0"/>
            <a:ext cx="1935480" cy="6875780"/>
          </a:xfrm>
          <a:prstGeom prst="rect">
            <a:avLst/>
          </a:prstGeom>
        </p:spPr>
      </p:pic>
      <p:sp>
        <p:nvSpPr>
          <p:cNvPr id="5" name="矩形 4"/>
          <p:cNvSpPr/>
          <p:nvPr/>
        </p:nvSpPr>
        <p:spPr>
          <a:xfrm>
            <a:off x="1085215" y="20955"/>
            <a:ext cx="4238625" cy="1198880"/>
          </a:xfrm>
          <a:prstGeom prst="rect">
            <a:avLst/>
          </a:prstGeom>
          <a:noFill/>
          <a:ln>
            <a:noFill/>
          </a:ln>
        </p:spPr>
        <p:txBody>
          <a:bodyPr wrap="square" rtlCol="0" anchor="t">
            <a:spAutoFit/>
          </a:bodyPr>
          <a:lstStyle/>
          <a:p>
            <a:pPr algn="ctr"/>
            <a:r>
              <a:rPr lang="zh-CN" altLang="en-US" sz="3600" b="1" kern="0" dirty="0">
                <a:solidFill>
                  <a:srgbClr val="D60000"/>
                </a:solidFill>
                <a:latin typeface="华文新魏" panose="02010800040101010101" charset="-122"/>
                <a:ea typeface="华文新魏" panose="02010800040101010101" charset="-122"/>
              </a:rPr>
              <a:t>今天让我们一起</a:t>
            </a:r>
          </a:p>
          <a:p>
            <a:pPr algn="ctr"/>
            <a:r>
              <a:rPr lang="zh-CN" altLang="en-US" sz="3600" b="1" kern="0" dirty="0">
                <a:solidFill>
                  <a:srgbClr val="D60000"/>
                </a:solidFill>
                <a:latin typeface="华文新魏" panose="02010800040101010101" charset="-122"/>
                <a:ea typeface="华文新魏" panose="02010800040101010101" charset="-122"/>
              </a:rPr>
              <a:t>学习马克思创立的</a:t>
            </a:r>
          </a:p>
        </p:txBody>
      </p:sp>
      <p:pic>
        <p:nvPicPr>
          <p:cNvPr id="35" name="图片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10201364" y="4623071"/>
            <a:ext cx="2232248" cy="223959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2000"/>
                            </p:stCondLst>
                            <p:childTnLst>
                              <p:par>
                                <p:cTn id="19" presetID="52" presetClass="entr" presetSubtype="0" fill="hold" grpId="0" nodeType="afterEffect">
                                  <p:stCondLst>
                                    <p:cond delay="0"/>
                                  </p:stCondLst>
                                  <p:iterate type="lt">
                                    <p:tmPct val="10000"/>
                                  </p:iterate>
                                  <p:childTnLst>
                                    <p:set>
                                      <p:cBhvr>
                                        <p:cTn id="20" dur="1" fill="hold">
                                          <p:stCondLst>
                                            <p:cond delay="0"/>
                                          </p:stCondLst>
                                        </p:cTn>
                                        <p:tgtEl>
                                          <p:spTgt spid="8"/>
                                        </p:tgtEl>
                                        <p:attrNameLst>
                                          <p:attrName>style.visibility</p:attrName>
                                        </p:attrNameLst>
                                      </p:cBhvr>
                                      <p:to>
                                        <p:strVal val="visible"/>
                                      </p:to>
                                    </p:set>
                                    <p:animScale>
                                      <p:cBhvr>
                                        <p:cTn id="21"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8"/>
                                        </p:tgtEl>
                                        <p:attrNameLst>
                                          <p:attrName>ppt_x</p:attrName>
                                          <p:attrName>ppt_y</p:attrName>
                                        </p:attrNameLst>
                                      </p:cBhvr>
                                    </p:animMotion>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43180" y="-123825"/>
            <a:ext cx="12192000" cy="6875145"/>
          </a:xfrm>
          <a:prstGeom prst="rect">
            <a:avLst/>
          </a:prstGeom>
          <a:noFill/>
          <a:ln w="9525">
            <a:noFill/>
          </a:ln>
        </p:spPr>
      </p:pic>
      <p:pic>
        <p:nvPicPr>
          <p:cNvPr id="5" name="图片 4"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8" name="图片 7" descr="6-30"/>
          <p:cNvPicPr>
            <a:picLocks noChangeAspect="1"/>
          </p:cNvPicPr>
          <p:nvPr/>
        </p:nvPicPr>
        <p:blipFill>
          <a:blip r:embed="rId5"/>
          <a:stretch>
            <a:fillRect/>
          </a:stretch>
        </p:blipFill>
        <p:spPr>
          <a:xfrm>
            <a:off x="9517380" y="4839335"/>
            <a:ext cx="2435225" cy="1802130"/>
          </a:xfrm>
          <a:prstGeom prst="rect">
            <a:avLst/>
          </a:prstGeom>
        </p:spPr>
      </p:pic>
      <p:pic>
        <p:nvPicPr>
          <p:cNvPr id="2" name="图片 1" descr="红色水墨"/>
          <p:cNvPicPr>
            <a:picLocks noChangeAspect="1"/>
          </p:cNvPicPr>
          <p:nvPr/>
        </p:nvPicPr>
        <p:blipFill>
          <a:blip r:embed="rId6"/>
          <a:srcRect l="25852" t="47623" r="-189"/>
          <a:stretch>
            <a:fillRect/>
          </a:stretch>
        </p:blipFill>
        <p:spPr>
          <a:xfrm>
            <a:off x="0" y="0"/>
            <a:ext cx="7477125" cy="1811655"/>
          </a:xfrm>
          <a:prstGeom prst="rect">
            <a:avLst/>
          </a:prstGeom>
        </p:spPr>
      </p:pic>
      <p:sp>
        <p:nvSpPr>
          <p:cNvPr id="4099" name="矩形 12292"/>
          <p:cNvSpPr/>
          <p:nvPr/>
        </p:nvSpPr>
        <p:spPr>
          <a:xfrm>
            <a:off x="93979" y="145415"/>
            <a:ext cx="4745649" cy="646331"/>
          </a:xfrm>
          <a:prstGeom prst="rect">
            <a:avLst/>
          </a:prstGeom>
          <a:noFill/>
          <a:ln w="9525">
            <a:noFill/>
          </a:ln>
        </p:spPr>
        <p:txBody>
          <a:bodyPr wrap="square" anchor="t">
            <a:spAutoFit/>
          </a:bodyPr>
          <a:lstStyle/>
          <a:p>
            <a:r>
              <a:rPr lang="zh-CN" altLang="en-US" sz="3600" b="1" dirty="0">
                <a:solidFill>
                  <a:schemeClr val="bg1"/>
                </a:solidFill>
                <a:latin typeface="Arial" panose="020B0604020202020204" pitchFamily="34" charset="0"/>
                <a:ea typeface="华文中宋" panose="02010600040101010101" charset="-122"/>
              </a:rPr>
              <a:t>三大</a:t>
            </a:r>
            <a:r>
              <a:rPr lang="zh-CN" altLang="en-US" sz="3600" b="1" dirty="0" smtClean="0">
                <a:solidFill>
                  <a:schemeClr val="bg1"/>
                </a:solidFill>
                <a:latin typeface="Arial" panose="020B0604020202020204" pitchFamily="34" charset="0"/>
                <a:ea typeface="华文中宋" panose="02010600040101010101" charset="-122"/>
              </a:rPr>
              <a:t>工人运动</a:t>
            </a:r>
            <a:r>
              <a:rPr lang="en-US" altLang="zh-CN" sz="3600" b="1" dirty="0" smtClean="0">
                <a:solidFill>
                  <a:schemeClr val="bg1"/>
                </a:solidFill>
                <a:latin typeface="Arial" panose="020B0604020202020204" pitchFamily="34" charset="0"/>
                <a:ea typeface="华文中宋" panose="02010600040101010101" charset="-122"/>
              </a:rPr>
              <a:t>P12</a:t>
            </a:r>
            <a:endParaRPr lang="zh-CN" altLang="en-US" sz="3600" b="1" dirty="0">
              <a:solidFill>
                <a:schemeClr val="bg1"/>
              </a:solidFill>
              <a:latin typeface="Arial" panose="020B0604020202020204" pitchFamily="34" charset="0"/>
              <a:ea typeface="华文中宋" panose="02010600040101010101" charset="-122"/>
            </a:endParaRPr>
          </a:p>
        </p:txBody>
      </p:sp>
      <p:pic>
        <p:nvPicPr>
          <p:cNvPr id="4" name="图片 3" descr="截图20190826214415"/>
          <p:cNvPicPr>
            <a:picLocks noChangeAspect="1"/>
          </p:cNvPicPr>
          <p:nvPr/>
        </p:nvPicPr>
        <p:blipFill>
          <a:blip r:embed="rId7"/>
          <a:stretch>
            <a:fillRect/>
          </a:stretch>
        </p:blipFill>
        <p:spPr>
          <a:xfrm>
            <a:off x="93980" y="1065530"/>
            <a:ext cx="9112885" cy="4062095"/>
          </a:xfrm>
          <a:prstGeom prst="rect">
            <a:avLst/>
          </a:prstGeom>
        </p:spPr>
      </p:pic>
      <p:sp>
        <p:nvSpPr>
          <p:cNvPr id="6" name="文本框 5"/>
          <p:cNvSpPr txBox="1"/>
          <p:nvPr/>
        </p:nvSpPr>
        <p:spPr>
          <a:xfrm>
            <a:off x="3836670" y="52705"/>
            <a:ext cx="8231505" cy="953135"/>
          </a:xfrm>
          <a:prstGeom prst="rect">
            <a:avLst/>
          </a:prstGeom>
          <a:solidFill>
            <a:schemeClr val="bg1">
              <a:alpha val="33000"/>
            </a:schemeClr>
          </a:solidFill>
        </p:spPr>
        <p:txBody>
          <a:bodyPr wrap="square" rtlCol="0" anchor="t">
            <a:spAutoFit/>
          </a:bodyPr>
          <a:lstStyle/>
          <a:p>
            <a:r>
              <a:rPr lang="zh-CN" altLang="en-US" sz="2800" b="1" dirty="0">
                <a:latin typeface="华文中宋" panose="02010600040101010101" charset="-122"/>
                <a:ea typeface="华文中宋" panose="02010600040101010101" charset="-122"/>
                <a:sym typeface="+mn-ea"/>
              </a:rPr>
              <a:t>欧洲三大工人运动震撼了资产阶级的统治</a:t>
            </a:r>
            <a:r>
              <a:rPr lang="en-US" altLang="zh-CN" sz="2800" b="1" dirty="0">
                <a:latin typeface="华文中宋" panose="02010600040101010101" charset="-122"/>
                <a:ea typeface="华文中宋" panose="02010600040101010101" charset="-122"/>
                <a:sym typeface="+mn-ea"/>
              </a:rPr>
              <a:t>,</a:t>
            </a:r>
            <a:r>
              <a:rPr lang="zh-CN" altLang="en-US" sz="2800" b="1" dirty="0">
                <a:solidFill>
                  <a:srgbClr val="FF0000"/>
                </a:solidFill>
                <a:latin typeface="华文中宋" panose="02010600040101010101" charset="-122"/>
                <a:ea typeface="华文中宋" panose="02010600040101010101" charset="-122"/>
                <a:sym typeface="+mn-ea"/>
              </a:rPr>
              <a:t>标志着无产阶级已作为一支独立的政治力量登上历史舞台</a:t>
            </a:r>
            <a:r>
              <a:rPr lang="zh-CN" altLang="en-US" sz="2800" b="1" dirty="0">
                <a:latin typeface="华文中宋" panose="02010600040101010101" charset="-122"/>
                <a:ea typeface="华文中宋" panose="02010600040101010101" charset="-122"/>
                <a:sym typeface="+mn-ea"/>
              </a:rPr>
              <a:t>。</a:t>
            </a:r>
          </a:p>
        </p:txBody>
      </p:sp>
      <p:sp>
        <p:nvSpPr>
          <p:cNvPr id="7" name="文本框 6"/>
          <p:cNvSpPr txBox="1"/>
          <p:nvPr/>
        </p:nvSpPr>
        <p:spPr>
          <a:xfrm>
            <a:off x="43180" y="5287010"/>
            <a:ext cx="9215120" cy="1568450"/>
          </a:xfrm>
          <a:prstGeom prst="rect">
            <a:avLst/>
          </a:prstGeom>
          <a:noFill/>
        </p:spPr>
        <p:txBody>
          <a:bodyPr wrap="square" rtlCol="0" anchor="t">
            <a:spAutoFit/>
          </a:bodyPr>
          <a:lstStyle/>
          <a:p>
            <a:r>
              <a:rPr lang="zh-CN" altLang="en-US" sz="3200" b="1" dirty="0">
                <a:latin typeface="华文中宋" panose="02010600040101010101" charset="-122"/>
                <a:ea typeface="华文中宋" panose="02010600040101010101" charset="-122"/>
                <a:sym typeface="+mn-ea"/>
              </a:rPr>
              <a:t>工人运动的相继失败</a:t>
            </a:r>
            <a:r>
              <a:rPr lang="en-US" altLang="zh-CN" sz="3200" b="1" dirty="0">
                <a:latin typeface="华文中宋" panose="02010600040101010101" charset="-122"/>
                <a:ea typeface="华文中宋" panose="02010600040101010101" charset="-122"/>
                <a:sym typeface="+mn-ea"/>
              </a:rPr>
              <a:t>,</a:t>
            </a:r>
            <a:r>
              <a:rPr lang="zh-CN" altLang="en-US" sz="3200" b="1" dirty="0">
                <a:latin typeface="华文中宋" panose="02010600040101010101" charset="-122"/>
                <a:ea typeface="华文中宋" panose="02010600040101010101" charset="-122"/>
                <a:sym typeface="+mn-ea"/>
              </a:rPr>
              <a:t>使无产阶级迫切需要一个能够正确反映社会发展规律和无产阶级利益的</a:t>
            </a:r>
            <a:r>
              <a:rPr lang="zh-CN" altLang="en-US" sz="3200" b="1" dirty="0">
                <a:solidFill>
                  <a:srgbClr val="FF0000"/>
                </a:solidFill>
                <a:latin typeface="华文中宋" panose="02010600040101010101" charset="-122"/>
                <a:ea typeface="华文中宋" panose="02010600040101010101" charset="-122"/>
                <a:sym typeface="+mn-ea"/>
              </a:rPr>
              <a:t>科学理论来指导</a:t>
            </a:r>
          </a:p>
        </p:txBody>
      </p:sp>
      <p:sp>
        <p:nvSpPr>
          <p:cNvPr id="12" name="椭圆形标注 11"/>
          <p:cNvSpPr/>
          <p:nvPr/>
        </p:nvSpPr>
        <p:spPr>
          <a:xfrm>
            <a:off x="9206865" y="1158240"/>
            <a:ext cx="2861310" cy="988695"/>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517380" y="1316990"/>
            <a:ext cx="2125345" cy="829945"/>
          </a:xfrm>
          <a:prstGeom prst="rect">
            <a:avLst/>
          </a:prstGeom>
          <a:noFill/>
        </p:spPr>
        <p:txBody>
          <a:bodyPr wrap="square" rtlCol="0" anchor="t">
            <a:spAutoFit/>
          </a:bodyPr>
          <a:lstStyle/>
          <a:p>
            <a:r>
              <a:rPr lang="zh-CN" altLang="en-US" sz="2400" b="1">
                <a:latin typeface="站酷快乐体2016修订版" panose="02010600030101010101" charset="-122"/>
                <a:ea typeface="站酷快乐体2016修订版" panose="02010600030101010101" charset="-122"/>
                <a:cs typeface="站酷快乐体2016修订版" panose="02010600030101010101" charset="-122"/>
              </a:rPr>
              <a:t>哎，怎么就被镇压失败了呢？</a:t>
            </a:r>
          </a:p>
        </p:txBody>
      </p:sp>
      <p:sp>
        <p:nvSpPr>
          <p:cNvPr id="14" name="椭圆形标注 13"/>
          <p:cNvSpPr/>
          <p:nvPr/>
        </p:nvSpPr>
        <p:spPr>
          <a:xfrm>
            <a:off x="9271635" y="2890520"/>
            <a:ext cx="2861310" cy="837565"/>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398000" y="2898775"/>
            <a:ext cx="2734945" cy="829945"/>
          </a:xfrm>
          <a:prstGeom prst="rect">
            <a:avLst/>
          </a:prstGeom>
          <a:noFill/>
        </p:spPr>
        <p:txBody>
          <a:bodyPr wrap="square" rtlCol="0" anchor="t">
            <a:spAutoFit/>
          </a:bodyPr>
          <a:lstStyle/>
          <a:p>
            <a:r>
              <a:rPr lang="zh-CN" altLang="en-US" sz="2400" b="1">
                <a:latin typeface="站酷快乐体2016修订版" panose="02010600030101010101" charset="-122"/>
                <a:ea typeface="站酷快乐体2016修订版" panose="02010600030101010101" charset="-122"/>
              </a:rPr>
              <a:t>哎，还不是因为咱没文化，缺指导！</a:t>
            </a:r>
          </a:p>
        </p:txBody>
      </p:sp>
      <p:sp>
        <p:nvSpPr>
          <p:cNvPr id="16" name="椭圆形标注 15"/>
          <p:cNvSpPr/>
          <p:nvPr/>
        </p:nvSpPr>
        <p:spPr>
          <a:xfrm>
            <a:off x="9206230" y="4114165"/>
            <a:ext cx="2861310" cy="865505"/>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517380" y="4149725"/>
            <a:ext cx="2609215" cy="829945"/>
          </a:xfrm>
          <a:prstGeom prst="rect">
            <a:avLst/>
          </a:prstGeom>
          <a:noFill/>
        </p:spPr>
        <p:txBody>
          <a:bodyPr wrap="square" rtlCol="0" anchor="t">
            <a:spAutoFit/>
          </a:bodyPr>
          <a:lstStyle/>
          <a:p>
            <a:r>
              <a:rPr lang="zh-CN" altLang="en-US" sz="2400" b="1">
                <a:latin typeface="站酷快乐体2016修订版" panose="02010600030101010101" charset="-122"/>
                <a:ea typeface="站酷快乐体2016修订版" panose="02010600030101010101" charset="-122"/>
              </a:rPr>
              <a:t>那就找个理论大神好好指导呗！</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up)">
                                      <p:cBhvr>
                                        <p:cTn id="7" dur="500"/>
                                        <p:tgtEl>
                                          <p:spTgt spid="4099"/>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6" grpId="0" bldLvl="0" animBg="1"/>
      <p:bldP spid="7" grpId="0"/>
      <p:bldP spid="12" grpId="0" animBg="1"/>
      <p:bldP spid="13" grpId="0"/>
      <p:bldP spid="14" grpId="0" animBg="1"/>
      <p:bldP spid="15" grpId="0"/>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5" name="图片 4"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8" name="图片 7" descr="6-30"/>
          <p:cNvPicPr>
            <a:picLocks noChangeAspect="1"/>
          </p:cNvPicPr>
          <p:nvPr/>
        </p:nvPicPr>
        <p:blipFill>
          <a:blip r:embed="rId5"/>
          <a:stretch>
            <a:fillRect/>
          </a:stretch>
        </p:blipFill>
        <p:spPr>
          <a:xfrm>
            <a:off x="9517380" y="4839335"/>
            <a:ext cx="2435225" cy="1802130"/>
          </a:xfrm>
          <a:prstGeom prst="rect">
            <a:avLst/>
          </a:prstGeom>
        </p:spPr>
      </p:pic>
      <p:pic>
        <p:nvPicPr>
          <p:cNvPr id="2" name="图片 1" descr="红色水墨"/>
          <p:cNvPicPr>
            <a:picLocks noChangeAspect="1"/>
          </p:cNvPicPr>
          <p:nvPr/>
        </p:nvPicPr>
        <p:blipFill>
          <a:blip r:embed="rId6"/>
          <a:srcRect l="25852" t="47623" r="-189"/>
          <a:stretch>
            <a:fillRect/>
          </a:stretch>
        </p:blipFill>
        <p:spPr>
          <a:xfrm>
            <a:off x="0" y="0"/>
            <a:ext cx="8648700" cy="1935480"/>
          </a:xfrm>
          <a:prstGeom prst="rect">
            <a:avLst/>
          </a:prstGeom>
        </p:spPr>
      </p:pic>
      <p:pic>
        <p:nvPicPr>
          <p:cNvPr id="9" name="图片 8"/>
          <p:cNvPicPr>
            <a:picLocks noChangeAspect="1"/>
          </p:cNvPicPr>
          <p:nvPr/>
        </p:nvPicPr>
        <p:blipFill>
          <a:blip r:embed="rId7"/>
          <a:stretch>
            <a:fillRect/>
          </a:stretch>
        </p:blipFill>
        <p:spPr>
          <a:xfrm flipH="1">
            <a:off x="227202" y="1811481"/>
            <a:ext cx="3019371" cy="35286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文本框 2"/>
          <p:cNvSpPr txBox="1"/>
          <p:nvPr/>
        </p:nvSpPr>
        <p:spPr>
          <a:xfrm>
            <a:off x="0" y="382270"/>
            <a:ext cx="6360160" cy="768350"/>
          </a:xfrm>
          <a:prstGeom prst="rect">
            <a:avLst/>
          </a:prstGeom>
          <a:noFill/>
        </p:spPr>
        <p:txBody>
          <a:bodyPr wrap="none" rtlCol="0" anchor="t">
            <a:spAutoFit/>
          </a:bodyPr>
          <a:lstStyle/>
          <a:p>
            <a:pPr algn="l"/>
            <a:r>
              <a:rPr lang="en-US" altLang="zh-CN" sz="4400" b="1">
                <a:solidFill>
                  <a:schemeClr val="bg1"/>
                </a:solidFill>
                <a:latin typeface="黑体" panose="02010609060101010101" charset="-122"/>
                <a:ea typeface="黑体" panose="02010609060101010101" charset="-122"/>
                <a:cs typeface="黑体" panose="02010609060101010101" charset="-122"/>
                <a:sym typeface="+mn-ea"/>
              </a:rPr>
              <a:t>2.无产阶级的产生和发展</a:t>
            </a:r>
          </a:p>
        </p:txBody>
      </p:sp>
      <p:sp>
        <p:nvSpPr>
          <p:cNvPr id="10" name="文本框 9"/>
          <p:cNvSpPr txBox="1"/>
          <p:nvPr/>
        </p:nvSpPr>
        <p:spPr>
          <a:xfrm>
            <a:off x="3246755" y="1656715"/>
            <a:ext cx="8639175" cy="3291840"/>
          </a:xfrm>
          <a:prstGeom prst="rect">
            <a:avLst/>
          </a:prstGeom>
          <a:noFill/>
        </p:spPr>
        <p:txBody>
          <a:bodyPr wrap="square" rtlCol="0" anchor="t">
            <a:spAutoFit/>
          </a:bodyPr>
          <a:lstStyle/>
          <a:p>
            <a:pPr indent="0" algn="l">
              <a:lnSpc>
                <a:spcPct val="130000"/>
              </a:lnSpc>
            </a:pPr>
            <a:r>
              <a:rPr lang="en-US" altLang="zh-CN" sz="4000" b="1">
                <a:solidFill>
                  <a:srgbClr val="FF0000"/>
                </a:solidFill>
                <a:latin typeface="Calibri" panose="020F0502020204030204" charset="0"/>
                <a:ea typeface="宋体" panose="02010600030101010101" pitchFamily="2" charset="-122"/>
                <a:sym typeface="+mn-ea"/>
              </a:rPr>
              <a:t>         </a:t>
            </a:r>
            <a:r>
              <a:rPr lang="zh-CN" sz="4000" b="1">
                <a:solidFill>
                  <a:srgbClr val="FF0000"/>
                </a:solidFill>
                <a:latin typeface="Calibri" panose="020F0502020204030204" charset="0"/>
                <a:ea typeface="宋体" panose="02010600030101010101" pitchFamily="2" charset="-122"/>
                <a:sym typeface="+mn-ea"/>
              </a:rPr>
              <a:t>资本主义的发展和工人运动的兴起是科学社会主义产生的历史前提</a:t>
            </a:r>
          </a:p>
          <a:p>
            <a:pPr indent="0" algn="l">
              <a:lnSpc>
                <a:spcPct val="130000"/>
              </a:lnSpc>
            </a:pPr>
            <a:r>
              <a:rPr lang="zh-CN" sz="4000" b="1">
                <a:solidFill>
                  <a:srgbClr val="FF0000"/>
                </a:solidFill>
                <a:latin typeface="Calibri" panose="020F0502020204030204" charset="0"/>
                <a:ea typeface="宋体" panose="02010600030101010101" pitchFamily="2" charset="-122"/>
                <a:sym typeface="+mn-ea"/>
              </a:rPr>
              <a:t>         </a:t>
            </a:r>
            <a:r>
              <a:rPr lang="zh-CN" sz="4000" b="1">
                <a:solidFill>
                  <a:schemeClr val="tx1"/>
                </a:solidFill>
                <a:latin typeface="Calibri" panose="020F0502020204030204" charset="0"/>
                <a:ea typeface="宋体" panose="02010600030101010101" pitchFamily="2" charset="-122"/>
                <a:sym typeface="+mn-ea"/>
              </a:rPr>
              <a:t>无产阶级的斗争迫切需要科学理论的指导，科学社会主义应运而生。</a:t>
            </a:r>
            <a:endParaRPr lang="zh-CN" altLang="zh-CN" sz="4000" b="1">
              <a:solidFill>
                <a:schemeClr val="tx1"/>
              </a:solidFill>
              <a:latin typeface="Calibri" panose="020F0502020204030204" charset="0"/>
              <a:ea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3000"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strVal val="#ppt_w*0.70"/>
                                          </p:val>
                                        </p:tav>
                                        <p:tav tm="100000">
                                          <p:val>
                                            <p:strVal val="#ppt_w"/>
                                          </p:val>
                                        </p:tav>
                                      </p:tavLst>
                                    </p:anim>
                                    <p:anim calcmode="lin" valueType="num">
                                      <p:cBhvr>
                                        <p:cTn id="13" dur="1000" fill="hold"/>
                                        <p:tgtEl>
                                          <p:spTgt spid="10"/>
                                        </p:tgtEl>
                                        <p:attrNameLst>
                                          <p:attrName>ppt_h</p:attrName>
                                        </p:attrNameLst>
                                      </p:cBhvr>
                                      <p:tavLst>
                                        <p:tav tm="0">
                                          <p:val>
                                            <p:strVal val="#ppt_h"/>
                                          </p:val>
                                        </p:tav>
                                        <p:tav tm="100000">
                                          <p:val>
                                            <p:strVal val="#ppt_h"/>
                                          </p:val>
                                        </p:tav>
                                      </p:tavLst>
                                    </p:anim>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sp>
        <p:nvSpPr>
          <p:cNvPr id="14" name="矩形 13"/>
          <p:cNvSpPr/>
          <p:nvPr/>
        </p:nvSpPr>
        <p:spPr>
          <a:xfrm>
            <a:off x="3058160" y="3102610"/>
            <a:ext cx="6205855" cy="2108835"/>
          </a:xfrm>
          <a:prstGeom prst="rect">
            <a:avLst/>
          </a:prstGeom>
          <a:noFill/>
          <a:ln w="12700" cap="flat" cmpd="sng" algn="ctr">
            <a:noFill/>
            <a:prstDash val="solid"/>
          </a:ln>
          <a:effectLst/>
        </p:spPr>
        <p:txBody>
          <a:bodyPr lIns="91440" tIns="45720" rIns="91440" bIns="45720" rtlCol="0" anchor="ctr"/>
          <a:lstStyle/>
          <a:p>
            <a:pPr algn="ctr" defTabSz="1218565">
              <a:lnSpc>
                <a:spcPct val="150000"/>
              </a:lnSpc>
            </a:pPr>
            <a:r>
              <a:rPr lang="zh-CN" altLang="en-US" sz="5400" b="1" kern="0" dirty="0">
                <a:solidFill>
                  <a:srgbClr val="D60000"/>
                </a:solidFill>
                <a:latin typeface="微软雅黑" panose="020B0503020204020204" pitchFamily="34" charset="-122"/>
                <a:ea typeface="微软雅黑" panose="020B0503020204020204" pitchFamily="34" charset="-122"/>
                <a:sym typeface="+mn-ea"/>
              </a:rPr>
              <a:t>旷世理论的诞生</a:t>
            </a:r>
            <a:endParaRPr lang="zh-CN" altLang="en-US" sz="5400" b="1" kern="0" dirty="0">
              <a:solidFill>
                <a:srgbClr val="D60000"/>
              </a:solidFill>
              <a:latin typeface="微软雅黑" panose="020B0503020204020204" pitchFamily="34" charset="-122"/>
              <a:ea typeface="微软雅黑" panose="020B0503020204020204" pitchFamily="34" charset="-122"/>
            </a:endParaRPr>
          </a:p>
          <a:p>
            <a:pPr algn="ctr" defTabSz="1218565">
              <a:lnSpc>
                <a:spcPct val="150000"/>
              </a:lnSpc>
            </a:pPr>
            <a:r>
              <a:rPr lang="zh-CN" altLang="en-US" sz="3200" b="1" kern="0" dirty="0">
                <a:solidFill>
                  <a:srgbClr val="FF0000"/>
                </a:solidFill>
                <a:ea typeface="微软雅黑" panose="020B0503020204020204" pitchFamily="34" charset="-122"/>
                <a:sym typeface="+mn-ea"/>
              </a:rPr>
              <a:t>之科学社会主义的创立</a:t>
            </a:r>
            <a:endParaRPr lang="zh-CN" altLang="en-US" sz="5400" b="1" kern="0" dirty="0">
              <a:solidFill>
                <a:srgbClr val="D60000"/>
              </a:solidFill>
              <a:latin typeface="微软雅黑" panose="020B0503020204020204" pitchFamily="34" charset="-122"/>
              <a:ea typeface="微软雅黑" panose="020B0503020204020204" pitchFamily="34" charset="-122"/>
            </a:endParaRPr>
          </a:p>
        </p:txBody>
      </p:sp>
      <p:sp>
        <p:nvSpPr>
          <p:cNvPr id="9" name="圆角矩形 10"/>
          <p:cNvSpPr/>
          <p:nvPr/>
        </p:nvSpPr>
        <p:spPr>
          <a:xfrm>
            <a:off x="2922270" y="2912110"/>
            <a:ext cx="6477000" cy="2298700"/>
          </a:xfrm>
          <a:prstGeom prst="roundRect">
            <a:avLst>
              <a:gd name="adj" fmla="val 6579"/>
            </a:avLst>
          </a:prstGeom>
          <a:noFill/>
          <a:ln w="12700">
            <a:solidFill>
              <a:srgbClr val="D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1" name="剪去单角的矩形 3"/>
          <p:cNvSpPr/>
          <p:nvPr/>
        </p:nvSpPr>
        <p:spPr>
          <a:xfrm>
            <a:off x="4154174" y="2467513"/>
            <a:ext cx="4013203" cy="444500"/>
          </a:xfrm>
          <a:prstGeom prst="trapezoid">
            <a:avLst>
              <a:gd name="adj" fmla="val 46134"/>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A80000"/>
              </a:solidFill>
              <a:latin typeface="微软雅黑" panose="020B0503020204020204" pitchFamily="34" charset="-122"/>
              <a:ea typeface="微软雅黑" panose="020B0503020204020204" pitchFamily="34" charset="-122"/>
            </a:endParaRPr>
          </a:p>
        </p:txBody>
      </p:sp>
      <p:sp>
        <p:nvSpPr>
          <p:cNvPr id="12" name="剪去单角的矩形 3"/>
          <p:cNvSpPr/>
          <p:nvPr/>
        </p:nvSpPr>
        <p:spPr>
          <a:xfrm>
            <a:off x="4154174" y="2467512"/>
            <a:ext cx="4013203" cy="825499"/>
          </a:xfrm>
          <a:prstGeom prst="trapezoid">
            <a:avLst/>
          </a:prstGeom>
          <a:solidFill>
            <a:srgbClr val="D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矩形 12"/>
          <p:cNvSpPr/>
          <p:nvPr/>
        </p:nvSpPr>
        <p:spPr>
          <a:xfrm>
            <a:off x="4580255" y="2427605"/>
            <a:ext cx="3031490" cy="905510"/>
          </a:xfrm>
          <a:prstGeom prst="rect">
            <a:avLst/>
          </a:prstGeom>
          <a:noFill/>
          <a:ln w="12700" cap="flat" cmpd="sng" algn="ctr">
            <a:noFill/>
            <a:prstDash val="solid"/>
          </a:ln>
          <a:effectLst/>
        </p:spPr>
        <p:txBody>
          <a:bodyPr lIns="91440" tIns="45720" rIns="91440" bIns="45720" rtlCol="0" anchor="ctr"/>
          <a:lstStyle/>
          <a:p>
            <a:pPr algn="ctr" defTabSz="1218565"/>
            <a:r>
              <a:rPr lang="zh-CN" altLang="en-US" sz="4265" b="1" kern="0" dirty="0">
                <a:solidFill>
                  <a:schemeClr val="bg1"/>
                </a:solidFill>
                <a:latin typeface="微软雅黑" panose="020B0503020204020204" pitchFamily="34" charset="-122"/>
                <a:ea typeface="微软雅黑" panose="020B0503020204020204" pitchFamily="34" charset="-122"/>
              </a:rPr>
              <a:t>第 二 部 分</a:t>
            </a: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pic>
        <p:nvPicPr>
          <p:cNvPr id="6" name="图片 5"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4" name="图片 3" descr="6-30"/>
          <p:cNvPicPr>
            <a:picLocks noChangeAspect="1"/>
          </p:cNvPicPr>
          <p:nvPr/>
        </p:nvPicPr>
        <p:blipFill>
          <a:blip r:embed="rId6"/>
          <a:stretch>
            <a:fillRect/>
          </a:stretch>
        </p:blipFill>
        <p:spPr>
          <a:xfrm>
            <a:off x="9517380" y="4839335"/>
            <a:ext cx="2435225" cy="1802130"/>
          </a:xfrm>
          <a:prstGeom prst="rect">
            <a:avLst/>
          </a:prstGeom>
        </p:spPr>
      </p:pic>
      <p:sp>
        <p:nvSpPr>
          <p:cNvPr id="8" name="椭圆 7"/>
          <p:cNvSpPr/>
          <p:nvPr/>
        </p:nvSpPr>
        <p:spPr>
          <a:xfrm>
            <a:off x="153472" y="135623"/>
            <a:ext cx="2174095" cy="2593974"/>
          </a:xfrm>
          <a:prstGeom prst="ellipse">
            <a:avLst/>
          </a:prstGeom>
          <a:blipFill dpi="0" rotWithShape="1">
            <a:blip r:embed="rId7">
              <a:extLst>
                <a:ext uri="{28A0092B-C50C-407E-A947-70E740481C1C}">
                  <a14:useLocalDpi xmlns:a14="http://schemas.microsoft.com/office/drawing/2010/main" val="0"/>
                </a:ext>
              </a:extLst>
            </a:blip>
            <a:srcRect/>
            <a:stretch>
              <a:fillRect l="-9461" r="-9461"/>
            </a:stretch>
          </a:blipFill>
          <a:ln>
            <a:solidFill>
              <a:srgbClr val="CEA5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2000"/>
                            </p:stCondLst>
                            <p:childTnLst>
                              <p:par>
                                <p:cTn id="23" presetID="16" presetClass="entr" presetSubtype="37"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9" grpId="0" bldLvl="0" animBg="1"/>
      <p:bldP spid="11" grpId="0" bldLvl="0" animBg="1"/>
      <p:bldP spid="12" grpId="0" bldLvl="0" animBg="1"/>
      <p:bldP spid="1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3" name="图片 2" descr="红色水墨"/>
          <p:cNvPicPr>
            <a:picLocks noChangeAspect="1"/>
          </p:cNvPicPr>
          <p:nvPr/>
        </p:nvPicPr>
        <p:blipFill>
          <a:blip r:embed="rId4"/>
          <a:srcRect l="25852" t="47623" r="-189"/>
          <a:stretch>
            <a:fillRect/>
          </a:stretch>
        </p:blipFill>
        <p:spPr>
          <a:xfrm>
            <a:off x="0" y="0"/>
            <a:ext cx="7477125" cy="1811655"/>
          </a:xfrm>
          <a:prstGeom prst="rect">
            <a:avLst/>
          </a:prstGeom>
        </p:spPr>
      </p:pic>
      <p:pic>
        <p:nvPicPr>
          <p:cNvPr id="8" name="图片 7"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9" name="图片 8" descr="6-30"/>
          <p:cNvPicPr>
            <a:picLocks noChangeAspect="1"/>
          </p:cNvPicPr>
          <p:nvPr/>
        </p:nvPicPr>
        <p:blipFill>
          <a:blip r:embed="rId6"/>
          <a:stretch>
            <a:fillRect/>
          </a:stretch>
        </p:blipFill>
        <p:spPr>
          <a:xfrm>
            <a:off x="9517380" y="4839335"/>
            <a:ext cx="2435225" cy="1802130"/>
          </a:xfrm>
          <a:prstGeom prst="rect">
            <a:avLst/>
          </a:prstGeom>
        </p:spPr>
      </p:pic>
      <p:pic>
        <p:nvPicPr>
          <p:cNvPr id="11" name="图片 10"/>
          <p:cNvPicPr>
            <a:picLocks noChangeAspect="1"/>
          </p:cNvPicPr>
          <p:nvPr/>
        </p:nvPicPr>
        <p:blipFill>
          <a:blip r:embed="rId7"/>
          <a:stretch>
            <a:fillRect/>
          </a:stretch>
        </p:blipFill>
        <p:spPr>
          <a:xfrm>
            <a:off x="148670" y="1811662"/>
            <a:ext cx="3488792" cy="36661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文本框 1"/>
          <p:cNvSpPr txBox="1"/>
          <p:nvPr/>
        </p:nvSpPr>
        <p:spPr>
          <a:xfrm>
            <a:off x="703580" y="335915"/>
            <a:ext cx="2011680" cy="829945"/>
          </a:xfrm>
          <a:prstGeom prst="rect">
            <a:avLst/>
          </a:prstGeom>
          <a:noFill/>
        </p:spPr>
        <p:txBody>
          <a:bodyPr wrap="none" rtlCol="0" anchor="t">
            <a:spAutoFit/>
          </a:bodyPr>
          <a:lstStyle/>
          <a:p>
            <a:pPr algn="ctr" defTabSz="1218565">
              <a:lnSpc>
                <a:spcPct val="100000"/>
              </a:lnSpc>
            </a:pPr>
            <a:r>
              <a:rPr lang="zh-CN" altLang="en-US" sz="4800" b="1">
                <a:solidFill>
                  <a:schemeClr val="bg1"/>
                </a:solidFill>
                <a:effectLst>
                  <a:outerShdw blurRad="38100" dist="19050" dir="2700000" algn="tl" rotWithShape="0">
                    <a:schemeClr val="dk1">
                      <a:alpha val="40000"/>
                    </a:schemeClr>
                  </a:outerShdw>
                </a:effectLst>
              </a:rPr>
              <a:t>议题二</a:t>
            </a:r>
          </a:p>
        </p:txBody>
      </p:sp>
      <p:sp>
        <p:nvSpPr>
          <p:cNvPr id="100" name="文本框 99"/>
          <p:cNvSpPr txBox="1"/>
          <p:nvPr/>
        </p:nvSpPr>
        <p:spPr>
          <a:xfrm>
            <a:off x="3590290" y="1165860"/>
            <a:ext cx="8482330" cy="4092575"/>
          </a:xfrm>
          <a:prstGeom prst="rect">
            <a:avLst/>
          </a:prstGeom>
          <a:noFill/>
          <a:ln w="9525">
            <a:noFill/>
          </a:ln>
        </p:spPr>
        <p:txBody>
          <a:bodyPr wrap="square">
            <a:spAutoFit/>
          </a:bodyPr>
          <a:lstStyle/>
          <a:p>
            <a:pPr indent="0" algn="ctr">
              <a:lnSpc>
                <a:spcPct val="130000"/>
              </a:lnSpc>
            </a:pP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科学社会主义为什么科学</a:t>
            </a:r>
            <a:endPar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endParaRPr>
          </a:p>
          <a:p>
            <a:pPr indent="0">
              <a:lnSpc>
                <a:spcPct val="130000"/>
              </a:lnSpc>
            </a:pPr>
            <a:r>
              <a:rPr lang="en-US" alt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1.</a:t>
            </a:r>
            <a:r>
              <a:rPr lang="zh-CN" alt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科学</a:t>
            </a:r>
            <a:r>
              <a:rPr 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社会主义的</a:t>
            </a:r>
            <a:r>
              <a:rPr 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理论基石及其理论成果是什么，有何意义</a:t>
            </a:r>
            <a:r>
              <a:rPr 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p>
          <a:p>
            <a:pPr indent="0">
              <a:lnSpc>
                <a:spcPct val="130000"/>
              </a:lnSpc>
            </a:pPr>
            <a:r>
              <a:rPr lang="en-US" alt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2.</a:t>
            </a:r>
            <a:r>
              <a:rPr lang="zh-CN" alt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科学</a:t>
            </a:r>
            <a:r>
              <a:rPr 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社会主义诞生的标志是什么？</a:t>
            </a:r>
          </a:p>
          <a:p>
            <a:pPr indent="0">
              <a:lnSpc>
                <a:spcPct val="130000"/>
              </a:lnSpc>
            </a:pPr>
            <a:r>
              <a:rPr lang="en-US" alt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3.</a:t>
            </a:r>
            <a:r>
              <a:rPr 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《共产党宣言》的核心内容是什么？</a:t>
            </a:r>
            <a:endParaRPr lang="zh-CN" alt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par>
                                <p:cTn id="8" presetID="22" presetClass="entr" presetSubtype="8" fill="hold" nodeType="withEffect">
                                  <p:stCondLst>
                                    <p:cond delay="0"/>
                                  </p:stCondLst>
                                  <p:childTnLst>
                                    <p:set>
                                      <p:cBhvr>
                                        <p:cTn id="9" dur="2000"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par>
                                <p:cTn id="11" presetID="22" presetClass="entr" presetSubtype="8" fill="hold" grpId="0" nodeType="withEffect">
                                  <p:stCondLst>
                                    <p:cond delay="0"/>
                                  </p:stCondLst>
                                  <p:childTnLst>
                                    <p:set>
                                      <p:cBhvr>
                                        <p:cTn id="12" dur="2000" fill="hold">
                                          <p:stCondLst>
                                            <p:cond delay="0"/>
                                          </p:stCondLst>
                                        </p:cTn>
                                        <p:tgtEl>
                                          <p:spTgt spid="100"/>
                                        </p:tgtEl>
                                        <p:attrNameLst>
                                          <p:attrName>style.visibility</p:attrName>
                                        </p:attrNameLst>
                                      </p:cBhvr>
                                      <p:to>
                                        <p:strVal val="visible"/>
                                      </p:to>
                                    </p:set>
                                    <p:animEffect transition="in" filter="wipe(left)">
                                      <p:cBhvr>
                                        <p:cTn id="13"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5" name="图片 4"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8" name="图片 7" descr="6-30"/>
          <p:cNvPicPr>
            <a:picLocks noChangeAspect="1"/>
          </p:cNvPicPr>
          <p:nvPr/>
        </p:nvPicPr>
        <p:blipFill>
          <a:blip r:embed="rId5"/>
          <a:stretch>
            <a:fillRect/>
          </a:stretch>
        </p:blipFill>
        <p:spPr>
          <a:xfrm>
            <a:off x="9517380" y="4839335"/>
            <a:ext cx="2435225" cy="1802130"/>
          </a:xfrm>
          <a:prstGeom prst="rect">
            <a:avLst/>
          </a:prstGeom>
        </p:spPr>
      </p:pic>
      <p:pic>
        <p:nvPicPr>
          <p:cNvPr id="2" name="图片 1" descr="红色水墨"/>
          <p:cNvPicPr>
            <a:picLocks noChangeAspect="1"/>
          </p:cNvPicPr>
          <p:nvPr/>
        </p:nvPicPr>
        <p:blipFill>
          <a:blip r:embed="rId6"/>
          <a:srcRect l="25852" t="47623" r="-189"/>
          <a:stretch>
            <a:fillRect/>
          </a:stretch>
        </p:blipFill>
        <p:spPr>
          <a:xfrm>
            <a:off x="0" y="0"/>
            <a:ext cx="7477125" cy="1811655"/>
          </a:xfrm>
          <a:prstGeom prst="rect">
            <a:avLst/>
          </a:prstGeom>
        </p:spPr>
      </p:pic>
      <p:pic>
        <p:nvPicPr>
          <p:cNvPr id="6" name="图片 5"/>
          <p:cNvPicPr>
            <a:picLocks noChangeAspect="1"/>
          </p:cNvPicPr>
          <p:nvPr/>
        </p:nvPicPr>
        <p:blipFill>
          <a:blip r:embed="rId7"/>
          <a:stretch>
            <a:fillRect/>
          </a:stretch>
        </p:blipFill>
        <p:spPr>
          <a:xfrm>
            <a:off x="0" y="0"/>
            <a:ext cx="6410960" cy="6855460"/>
          </a:xfrm>
          <a:prstGeom prst="rect">
            <a:avLst/>
          </a:prstGeom>
        </p:spPr>
      </p:pic>
      <p:pic>
        <p:nvPicPr>
          <p:cNvPr id="9" name="图片 8"/>
          <p:cNvPicPr>
            <a:picLocks noChangeAspect="1"/>
          </p:cNvPicPr>
          <p:nvPr/>
        </p:nvPicPr>
        <p:blipFill>
          <a:blip r:embed="rId8"/>
          <a:stretch>
            <a:fillRect/>
          </a:stretch>
        </p:blipFill>
        <p:spPr>
          <a:xfrm>
            <a:off x="6410960" y="1270"/>
            <a:ext cx="5845175" cy="6855460"/>
          </a:xfrm>
          <a:prstGeom prst="rect">
            <a:avLst/>
          </a:prstGeom>
        </p:spPr>
      </p:pic>
      <p:sp>
        <p:nvSpPr>
          <p:cNvPr id="12" name="云形标注 11"/>
          <p:cNvSpPr/>
          <p:nvPr/>
        </p:nvSpPr>
        <p:spPr>
          <a:xfrm>
            <a:off x="9410700" y="140970"/>
            <a:ext cx="2781300" cy="1607185"/>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762490" y="490855"/>
            <a:ext cx="2429510" cy="1198880"/>
          </a:xfrm>
          <a:prstGeom prst="rect">
            <a:avLst/>
          </a:prstGeom>
          <a:noFill/>
        </p:spPr>
        <p:txBody>
          <a:bodyPr wrap="square" rtlCol="0" anchor="t">
            <a:spAutoFit/>
          </a:bodyPr>
          <a:lstStyle/>
          <a:p>
            <a:r>
              <a:rPr lang="zh-CN" altLang="en-US" sz="2400">
                <a:latin typeface="黑体" panose="02010609060101010101" charset="-122"/>
                <a:ea typeface="黑体" panose="02010609060101010101" charset="-122"/>
              </a:rPr>
              <a:t>虽然他是唯心主义者，但是他的辩证法很赞！</a:t>
            </a:r>
            <a:endParaRPr lang="en-US" altLang="zh-CN" sz="2400">
              <a:latin typeface="黑体" panose="02010609060101010101" charset="-122"/>
              <a:ea typeface="黑体" panose="02010609060101010101" charset="-122"/>
            </a:endParaRPr>
          </a:p>
        </p:txBody>
      </p:sp>
      <p:sp>
        <p:nvSpPr>
          <p:cNvPr id="15" name="文本框 14"/>
          <p:cNvSpPr txBox="1"/>
          <p:nvPr/>
        </p:nvSpPr>
        <p:spPr>
          <a:xfrm>
            <a:off x="885825" y="140970"/>
            <a:ext cx="5014595" cy="829945"/>
          </a:xfrm>
          <a:prstGeom prst="rect">
            <a:avLst/>
          </a:prstGeom>
          <a:noFill/>
        </p:spPr>
        <p:txBody>
          <a:bodyPr wrap="square" rtlCol="0" anchor="t">
            <a:spAutoFit/>
          </a:bodyPr>
          <a:lstStyle/>
          <a:p>
            <a:pPr indent="0" algn="l">
              <a:lnSpc>
                <a:spcPct val="100000"/>
              </a:lnSpc>
            </a:pPr>
            <a:r>
              <a:rPr lang="en-US" altLang="zh-CN" sz="2400" b="1">
                <a:latin typeface="Calibri" panose="020F0502020204030204" charset="0"/>
                <a:ea typeface="宋体" panose="02010600030101010101" pitchFamily="2" charset="-122"/>
                <a:sym typeface="+mn-ea"/>
              </a:rPr>
              <a:t>“</a:t>
            </a:r>
            <a:r>
              <a:rPr lang="zh-CN" sz="2400" b="1">
                <a:latin typeface="Calibri" panose="020F0502020204030204" charset="0"/>
                <a:ea typeface="宋体" panose="02010600030101010101" pitchFamily="2" charset="-122"/>
                <a:sym typeface="+mn-ea"/>
              </a:rPr>
              <a:t>绝对精神</a:t>
            </a:r>
            <a:r>
              <a:rPr lang="en-US" altLang="zh-CN" sz="2400" b="1">
                <a:latin typeface="Calibri" panose="020F0502020204030204" charset="0"/>
                <a:ea typeface="宋体" panose="02010600030101010101" pitchFamily="2" charset="-122"/>
                <a:sym typeface="+mn-ea"/>
              </a:rPr>
              <a:t>”</a:t>
            </a:r>
            <a:r>
              <a:rPr lang="zh-CN" altLang="en-US" sz="2400" b="1">
                <a:latin typeface="Calibri" panose="020F0502020204030204" charset="0"/>
                <a:ea typeface="宋体" panose="02010600030101010101" pitchFamily="2" charset="-122"/>
                <a:sym typeface="+mn-ea"/>
              </a:rPr>
              <a:t>这一</a:t>
            </a:r>
            <a:r>
              <a:rPr lang="en-US" altLang="zh-CN" sz="2400" b="1">
                <a:latin typeface="Calibri" panose="020F0502020204030204" charset="0"/>
                <a:ea typeface="宋体" panose="02010600030101010101" pitchFamily="2" charset="-122"/>
                <a:sym typeface="+mn-ea"/>
              </a:rPr>
              <a:t>“</a:t>
            </a:r>
            <a:r>
              <a:rPr lang="zh-CN" altLang="en-US" sz="2400" b="1">
                <a:latin typeface="Calibri" panose="020F0502020204030204" charset="0"/>
                <a:ea typeface="宋体" panose="02010600030101010101" pitchFamily="2" charset="-122"/>
                <a:sym typeface="+mn-ea"/>
              </a:rPr>
              <a:t>世界之神</a:t>
            </a:r>
            <a:r>
              <a:rPr lang="en-US" altLang="zh-CN" sz="2400" b="1">
                <a:latin typeface="Calibri" panose="020F0502020204030204" charset="0"/>
                <a:ea typeface="宋体" panose="02010600030101010101" pitchFamily="2" charset="-122"/>
                <a:sym typeface="+mn-ea"/>
              </a:rPr>
              <a:t>”</a:t>
            </a:r>
            <a:r>
              <a:rPr lang="zh-CN" altLang="en-US" sz="2400" b="1">
                <a:latin typeface="Calibri" panose="020F0502020204030204" charset="0"/>
                <a:ea typeface="宋体" panose="02010600030101010101" pitchFamily="2" charset="-122"/>
                <a:sym typeface="+mn-ea"/>
              </a:rPr>
              <a:t>在矛盾中运动、变化和发展着。</a:t>
            </a:r>
          </a:p>
        </p:txBody>
      </p:sp>
      <p:sp>
        <p:nvSpPr>
          <p:cNvPr id="16" name="文本框 15"/>
          <p:cNvSpPr txBox="1"/>
          <p:nvPr/>
        </p:nvSpPr>
        <p:spPr>
          <a:xfrm>
            <a:off x="372745" y="344170"/>
            <a:ext cx="344170" cy="5015865"/>
          </a:xfrm>
          <a:prstGeom prst="rect">
            <a:avLst/>
          </a:prstGeom>
          <a:noFill/>
        </p:spPr>
        <p:txBody>
          <a:bodyPr wrap="square" rtlCol="0" anchor="t">
            <a:spAutoFit/>
          </a:bodyPr>
          <a:lstStyle/>
          <a:p>
            <a:pPr algn="ctr"/>
            <a:r>
              <a:rPr lang="zh-CN" altLang="en-US" sz="4000" b="1">
                <a:solidFill>
                  <a:srgbClr val="00B0F0"/>
                </a:solidFill>
              </a:rPr>
              <a:t>德国古典哲学大</a:t>
            </a:r>
            <a:r>
              <a:rPr lang="en-US" altLang="zh-CN" sz="4000" b="1">
                <a:solidFill>
                  <a:srgbClr val="00B0F0"/>
                </a:solidFill>
              </a:rPr>
              <a:t>V</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2000"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par>
                                <p:cTn id="11" presetID="22" presetClass="entr" presetSubtype="8" fill="hold" grpId="0" nodeType="withEffect">
                                  <p:stCondLst>
                                    <p:cond delay="0"/>
                                  </p:stCondLst>
                                  <p:childTnLst>
                                    <p:set>
                                      <p:cBhvr>
                                        <p:cTn id="12" dur="2000" fill="hold">
                                          <p:stCondLst>
                                            <p:cond delay="0"/>
                                          </p:stCondLst>
                                        </p:cTn>
                                        <p:tgtEl>
                                          <p:spTgt spid="15"/>
                                        </p:tgtEl>
                                        <p:attrNameLst>
                                          <p:attrName>style.visibility</p:attrName>
                                        </p:attrNameLst>
                                      </p:cBhvr>
                                      <p:to>
                                        <p:strVal val="visible"/>
                                      </p:to>
                                    </p:set>
                                    <p:animEffect transition="in" filter="wipe(left)">
                                      <p:cBhvr>
                                        <p:cTn id="13" dur="2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2000" fill="hold">
                                          <p:stCondLst>
                                            <p:cond delay="0"/>
                                          </p:stCondLst>
                                        </p:cTn>
                                        <p:tgtEl>
                                          <p:spTgt spid="9"/>
                                        </p:tgtEl>
                                        <p:attrNameLst>
                                          <p:attrName>style.visibility</p:attrName>
                                        </p:attrNameLst>
                                      </p:cBhvr>
                                      <p:to>
                                        <p:strVal val="visible"/>
                                      </p:to>
                                    </p:set>
                                    <p:animEffect transition="in" filter="wipe(left)">
                                      <p:cBhvr>
                                        <p:cTn id="18" dur="2000"/>
                                        <p:tgtEl>
                                          <p:spTgt spid="9"/>
                                        </p:tgtEl>
                                      </p:cBhvr>
                                    </p:animEffect>
                                  </p:childTnLst>
                                </p:cTn>
                              </p:par>
                              <p:par>
                                <p:cTn id="19" presetID="22" presetClass="entr" presetSubtype="8" fill="hold" grpId="0" nodeType="withEffect">
                                  <p:stCondLst>
                                    <p:cond delay="0"/>
                                  </p:stCondLst>
                                  <p:childTnLst>
                                    <p:set>
                                      <p:cBhvr>
                                        <p:cTn id="20" dur="2000" fill="hold">
                                          <p:stCondLst>
                                            <p:cond delay="0"/>
                                          </p:stCondLst>
                                        </p:cTn>
                                        <p:tgtEl>
                                          <p:spTgt spid="12"/>
                                        </p:tgtEl>
                                        <p:attrNameLst>
                                          <p:attrName>style.visibility</p:attrName>
                                        </p:attrNameLst>
                                      </p:cBhvr>
                                      <p:to>
                                        <p:strVal val="visible"/>
                                      </p:to>
                                    </p:set>
                                    <p:animEffect transition="in" filter="wipe(left)">
                                      <p:cBhvr>
                                        <p:cTn id="21" dur="2000"/>
                                        <p:tgtEl>
                                          <p:spTgt spid="12"/>
                                        </p:tgtEl>
                                      </p:cBhvr>
                                    </p:animEffect>
                                  </p:childTnLst>
                                </p:cTn>
                              </p:par>
                              <p:par>
                                <p:cTn id="22" presetID="22" presetClass="entr" presetSubtype="8" fill="hold" grpId="0" nodeType="withEffect">
                                  <p:stCondLst>
                                    <p:cond delay="0"/>
                                  </p:stCondLst>
                                  <p:childTnLst>
                                    <p:set>
                                      <p:cBhvr>
                                        <p:cTn id="23" dur="2000" fill="hold">
                                          <p:stCondLst>
                                            <p:cond delay="0"/>
                                          </p:stCondLst>
                                        </p:cTn>
                                        <p:tgtEl>
                                          <p:spTgt spid="13"/>
                                        </p:tgtEl>
                                        <p:attrNameLst>
                                          <p:attrName>style.visibility</p:attrName>
                                        </p:attrNameLst>
                                      </p:cBhvr>
                                      <p:to>
                                        <p:strVal val="visible"/>
                                      </p:to>
                                    </p:set>
                                    <p:animEffect transition="in" filter="wipe(left)">
                                      <p:cBhvr>
                                        <p:cTn id="2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5" name="图片 4"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8" name="图片 7" descr="6-30"/>
          <p:cNvPicPr>
            <a:picLocks noChangeAspect="1"/>
          </p:cNvPicPr>
          <p:nvPr/>
        </p:nvPicPr>
        <p:blipFill>
          <a:blip r:embed="rId5"/>
          <a:stretch>
            <a:fillRect/>
          </a:stretch>
        </p:blipFill>
        <p:spPr>
          <a:xfrm>
            <a:off x="9517380" y="4839335"/>
            <a:ext cx="2435225" cy="1802130"/>
          </a:xfrm>
          <a:prstGeom prst="rect">
            <a:avLst/>
          </a:prstGeom>
        </p:spPr>
      </p:pic>
      <p:pic>
        <p:nvPicPr>
          <p:cNvPr id="2" name="图片 1" descr="红色水墨"/>
          <p:cNvPicPr>
            <a:picLocks noChangeAspect="1"/>
          </p:cNvPicPr>
          <p:nvPr/>
        </p:nvPicPr>
        <p:blipFill>
          <a:blip r:embed="rId6"/>
          <a:srcRect l="25852" t="47623" r="-189"/>
          <a:stretch>
            <a:fillRect/>
          </a:stretch>
        </p:blipFill>
        <p:spPr>
          <a:xfrm>
            <a:off x="0" y="0"/>
            <a:ext cx="7477125" cy="1811655"/>
          </a:xfrm>
          <a:prstGeom prst="rect">
            <a:avLst/>
          </a:prstGeom>
        </p:spPr>
      </p:pic>
      <p:pic>
        <p:nvPicPr>
          <p:cNvPr id="4" name="图片 3"/>
          <p:cNvPicPr>
            <a:picLocks noChangeAspect="1"/>
          </p:cNvPicPr>
          <p:nvPr/>
        </p:nvPicPr>
        <p:blipFill>
          <a:blip r:embed="rId7"/>
          <a:stretch>
            <a:fillRect/>
          </a:stretch>
        </p:blipFill>
        <p:spPr>
          <a:xfrm>
            <a:off x="0" y="0"/>
            <a:ext cx="5838190" cy="6856095"/>
          </a:xfrm>
          <a:prstGeom prst="rect">
            <a:avLst/>
          </a:prstGeom>
        </p:spPr>
      </p:pic>
      <p:sp>
        <p:nvSpPr>
          <p:cNvPr id="11" name="文本框 10"/>
          <p:cNvSpPr txBox="1"/>
          <p:nvPr/>
        </p:nvSpPr>
        <p:spPr>
          <a:xfrm>
            <a:off x="95885" y="0"/>
            <a:ext cx="5165090" cy="706755"/>
          </a:xfrm>
          <a:prstGeom prst="rect">
            <a:avLst/>
          </a:prstGeom>
          <a:noFill/>
        </p:spPr>
        <p:txBody>
          <a:bodyPr wrap="square" rtlCol="0" anchor="t">
            <a:spAutoFit/>
          </a:bodyPr>
          <a:lstStyle/>
          <a:p>
            <a:pPr algn="l"/>
            <a:r>
              <a:rPr lang="zh-CN" altLang="en-US" sz="4000" b="1">
                <a:solidFill>
                  <a:srgbClr val="00B0F0"/>
                </a:solidFill>
              </a:rPr>
              <a:t>德国古典哲学大</a:t>
            </a:r>
            <a:r>
              <a:rPr lang="en-US" altLang="zh-CN" sz="4000" b="1">
                <a:solidFill>
                  <a:srgbClr val="00B0F0"/>
                </a:solidFill>
              </a:rPr>
              <a:t>V</a:t>
            </a:r>
          </a:p>
        </p:txBody>
      </p:sp>
      <p:pic>
        <p:nvPicPr>
          <p:cNvPr id="13" name="图片 12"/>
          <p:cNvPicPr>
            <a:picLocks noChangeAspect="1"/>
          </p:cNvPicPr>
          <p:nvPr/>
        </p:nvPicPr>
        <p:blipFill>
          <a:blip r:embed="rId8"/>
          <a:stretch>
            <a:fillRect/>
          </a:stretch>
        </p:blipFill>
        <p:spPr>
          <a:xfrm>
            <a:off x="631190" y="5477510"/>
            <a:ext cx="2337435" cy="894715"/>
          </a:xfrm>
          <a:prstGeom prst="rect">
            <a:avLst/>
          </a:prstGeom>
        </p:spPr>
      </p:pic>
      <p:pic>
        <p:nvPicPr>
          <p:cNvPr id="17" name="图片 16"/>
          <p:cNvPicPr>
            <a:picLocks noChangeAspect="1"/>
          </p:cNvPicPr>
          <p:nvPr/>
        </p:nvPicPr>
        <p:blipFill>
          <a:blip r:embed="rId9"/>
          <a:stretch>
            <a:fillRect/>
          </a:stretch>
        </p:blipFill>
        <p:spPr>
          <a:xfrm>
            <a:off x="5838190" y="0"/>
            <a:ext cx="6353175" cy="6855460"/>
          </a:xfrm>
          <a:prstGeom prst="rect">
            <a:avLst/>
          </a:prstGeom>
        </p:spPr>
      </p:pic>
      <p:sp>
        <p:nvSpPr>
          <p:cNvPr id="18" name="云形标注 17"/>
          <p:cNvSpPr/>
          <p:nvPr/>
        </p:nvSpPr>
        <p:spPr>
          <a:xfrm>
            <a:off x="5980430" y="102235"/>
            <a:ext cx="2781300" cy="1607185"/>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332220" y="452120"/>
            <a:ext cx="2429510" cy="829945"/>
          </a:xfrm>
          <a:prstGeom prst="rect">
            <a:avLst/>
          </a:prstGeom>
          <a:noFill/>
        </p:spPr>
        <p:txBody>
          <a:bodyPr wrap="square" rtlCol="0" anchor="t">
            <a:spAutoFit/>
          </a:bodyPr>
          <a:lstStyle/>
          <a:p>
            <a:r>
              <a:rPr lang="zh-CN" altLang="en-US" sz="2400">
                <a:latin typeface="黑体" panose="02010609060101010101" charset="-122"/>
                <a:ea typeface="黑体" panose="02010609060101010101" charset="-122"/>
              </a:rPr>
              <a:t>虽然老费是唯物主义大拿，但</a:t>
            </a:r>
            <a:r>
              <a:rPr lang="en-US" altLang="zh-CN" sz="2400">
                <a:latin typeface="黑体" panose="02010609060101010101" charset="-122"/>
                <a:ea typeface="黑体" panose="02010609060101010101" charset="-122"/>
              </a:rPr>
              <a:t>...</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0"/>
                                  </p:stCondLst>
                                  <p:childTnLst>
                                    <p:set>
                                      <p:cBhvr>
                                        <p:cTn id="20" dur="2000" fill="hold">
                                          <p:stCondLst>
                                            <p:cond delay="0"/>
                                          </p:stCondLst>
                                        </p:cTn>
                                        <p:tgtEl>
                                          <p:spTgt spid="18"/>
                                        </p:tgtEl>
                                        <p:attrNameLst>
                                          <p:attrName>style.visibility</p:attrName>
                                        </p:attrNameLst>
                                      </p:cBhvr>
                                      <p:to>
                                        <p:strVal val="visible"/>
                                      </p:to>
                                    </p:set>
                                    <p:animEffect transition="in" filter="wipe(left)">
                                      <p:cBhvr>
                                        <p:cTn id="21" dur="2000"/>
                                        <p:tgtEl>
                                          <p:spTgt spid="18"/>
                                        </p:tgtEl>
                                      </p:cBhvr>
                                    </p:animEffect>
                                  </p:childTnLst>
                                </p:cTn>
                              </p:par>
                              <p:par>
                                <p:cTn id="22" presetID="22" presetClass="entr" presetSubtype="8" fill="hold" grpId="0" nodeType="withEffect">
                                  <p:stCondLst>
                                    <p:cond delay="0"/>
                                  </p:stCondLst>
                                  <p:childTnLst>
                                    <p:set>
                                      <p:cBhvr>
                                        <p:cTn id="23" dur="2000" fill="hold">
                                          <p:stCondLst>
                                            <p:cond delay="0"/>
                                          </p:stCondLst>
                                        </p:cTn>
                                        <p:tgtEl>
                                          <p:spTgt spid="19"/>
                                        </p:tgtEl>
                                        <p:attrNameLst>
                                          <p:attrName>style.visibility</p:attrName>
                                        </p:attrNameLst>
                                      </p:cBhvr>
                                      <p:to>
                                        <p:strVal val="visible"/>
                                      </p:to>
                                    </p:set>
                                    <p:animEffect transition="in" filter="wipe(left)">
                                      <p:cBhvr>
                                        <p:cTn id="2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bldLvl="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19685"/>
            <a:ext cx="12192000" cy="6875145"/>
          </a:xfrm>
          <a:prstGeom prst="rect">
            <a:avLst/>
          </a:prstGeom>
          <a:noFill/>
          <a:ln w="9525">
            <a:noFill/>
          </a:ln>
        </p:spPr>
      </p:pic>
      <p:pic>
        <p:nvPicPr>
          <p:cNvPr id="5" name="图片 4"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8" name="图片 7" descr="6-30"/>
          <p:cNvPicPr>
            <a:picLocks noChangeAspect="1"/>
          </p:cNvPicPr>
          <p:nvPr/>
        </p:nvPicPr>
        <p:blipFill>
          <a:blip r:embed="rId5"/>
          <a:stretch>
            <a:fillRect/>
          </a:stretch>
        </p:blipFill>
        <p:spPr>
          <a:xfrm>
            <a:off x="9517380" y="4839335"/>
            <a:ext cx="2435225" cy="1802130"/>
          </a:xfrm>
          <a:prstGeom prst="rect">
            <a:avLst/>
          </a:prstGeom>
        </p:spPr>
      </p:pic>
      <p:pic>
        <p:nvPicPr>
          <p:cNvPr id="2" name="图片 1" descr="红色水墨"/>
          <p:cNvPicPr>
            <a:picLocks noChangeAspect="1"/>
          </p:cNvPicPr>
          <p:nvPr/>
        </p:nvPicPr>
        <p:blipFill>
          <a:blip r:embed="rId6"/>
          <a:srcRect l="25852" t="47623" r="-189"/>
          <a:stretch>
            <a:fillRect/>
          </a:stretch>
        </p:blipFill>
        <p:spPr>
          <a:xfrm>
            <a:off x="0" y="0"/>
            <a:ext cx="7477125" cy="1811655"/>
          </a:xfrm>
          <a:prstGeom prst="rect">
            <a:avLst/>
          </a:prstGeom>
        </p:spPr>
      </p:pic>
      <p:pic>
        <p:nvPicPr>
          <p:cNvPr id="6" name="图片 5"/>
          <p:cNvPicPr>
            <a:picLocks noChangeAspect="1"/>
          </p:cNvPicPr>
          <p:nvPr/>
        </p:nvPicPr>
        <p:blipFill>
          <a:blip r:embed="rId7"/>
          <a:stretch>
            <a:fillRect/>
          </a:stretch>
        </p:blipFill>
        <p:spPr>
          <a:xfrm>
            <a:off x="0" y="0"/>
            <a:ext cx="3383915" cy="6855460"/>
          </a:xfrm>
          <a:prstGeom prst="rect">
            <a:avLst/>
          </a:prstGeom>
        </p:spPr>
      </p:pic>
      <p:sp>
        <p:nvSpPr>
          <p:cNvPr id="3" name="矩形 2"/>
          <p:cNvSpPr/>
          <p:nvPr/>
        </p:nvSpPr>
        <p:spPr>
          <a:xfrm>
            <a:off x="169545" y="187960"/>
            <a:ext cx="641350" cy="5262245"/>
          </a:xfrm>
          <a:prstGeom prst="rect">
            <a:avLst/>
          </a:prstGeom>
          <a:noFill/>
          <a:ln>
            <a:noFill/>
          </a:ln>
        </p:spPr>
        <p:txBody>
          <a:bodyPr wrap="square" rtlCol="0" anchor="t">
            <a:spAutoFit/>
          </a:bodyPr>
          <a:lstStyle/>
          <a:p>
            <a:pPr algn="ctr">
              <a:lnSpc>
                <a:spcPct val="120000"/>
              </a:lnSpc>
            </a:pPr>
            <a:r>
              <a:rPr lang="zh-CN" altLang="en-US" sz="4000" b="1">
                <a:solidFill>
                  <a:schemeClr val="accent1"/>
                </a:solidFill>
                <a:effectLst>
                  <a:outerShdw blurRad="38100" dist="25400" dir="5400000" algn="ctr" rotWithShape="0">
                    <a:srgbClr val="6E747A">
                      <a:alpha val="43000"/>
                    </a:srgbClr>
                  </a:outerShdw>
                </a:effectLst>
              </a:rPr>
              <a:t>辩证法</a:t>
            </a:r>
          </a:p>
          <a:p>
            <a:pPr algn="ctr">
              <a:lnSpc>
                <a:spcPct val="120000"/>
              </a:lnSpc>
            </a:pPr>
            <a:r>
              <a:rPr lang="en-US" altLang="zh-CN" sz="4000" b="1">
                <a:solidFill>
                  <a:schemeClr val="accent1"/>
                </a:solidFill>
                <a:effectLst>
                  <a:outerShdw blurRad="38100" dist="25400" dir="5400000" algn="ctr" rotWithShape="0">
                    <a:srgbClr val="6E747A">
                      <a:alpha val="43000"/>
                    </a:srgbClr>
                  </a:outerShdw>
                </a:effectLst>
              </a:rPr>
              <a:t>good</a:t>
            </a:r>
          </a:p>
        </p:txBody>
      </p:sp>
      <p:pic>
        <p:nvPicPr>
          <p:cNvPr id="4" name="图片 3" descr="图片1"/>
          <p:cNvPicPr>
            <a:picLocks noChangeAspect="1"/>
          </p:cNvPicPr>
          <p:nvPr/>
        </p:nvPicPr>
        <p:blipFill>
          <a:blip r:embed="rId8"/>
          <a:stretch>
            <a:fillRect/>
          </a:stretch>
        </p:blipFill>
        <p:spPr>
          <a:xfrm>
            <a:off x="3895725" y="-19685"/>
            <a:ext cx="3689985" cy="6875145"/>
          </a:xfrm>
          <a:prstGeom prst="rect">
            <a:avLst/>
          </a:prstGeom>
        </p:spPr>
      </p:pic>
      <p:sp>
        <p:nvSpPr>
          <p:cNvPr id="9" name="矩形 8"/>
          <p:cNvSpPr/>
          <p:nvPr/>
        </p:nvSpPr>
        <p:spPr>
          <a:xfrm>
            <a:off x="4073525" y="187960"/>
            <a:ext cx="641350" cy="5015865"/>
          </a:xfrm>
          <a:prstGeom prst="rect">
            <a:avLst/>
          </a:prstGeom>
          <a:noFill/>
          <a:ln>
            <a:noFill/>
          </a:ln>
        </p:spPr>
        <p:txBody>
          <a:bodyPr wrap="square" rtlCol="0" anchor="t">
            <a:spAutoFit/>
          </a:bodyPr>
          <a:lstStyle/>
          <a:p>
            <a:pPr algn="ctr"/>
            <a:r>
              <a:rPr lang="zh-CN" altLang="en-US" sz="4000" b="1">
                <a:solidFill>
                  <a:schemeClr val="accent1"/>
                </a:solidFill>
                <a:effectLst>
                  <a:outerShdw blurRad="38100" dist="25400" dir="5400000" algn="ctr" rotWithShape="0">
                    <a:srgbClr val="6E747A">
                      <a:alpha val="43000"/>
                    </a:srgbClr>
                  </a:outerShdw>
                </a:effectLst>
              </a:rPr>
              <a:t>唯物主义</a:t>
            </a:r>
            <a:r>
              <a:rPr lang="en-US" altLang="zh-CN" sz="4000" b="1">
                <a:solidFill>
                  <a:schemeClr val="accent1"/>
                </a:solidFill>
                <a:effectLst>
                  <a:outerShdw blurRad="38100" dist="25400" dir="5400000" algn="ctr" rotWithShape="0">
                    <a:srgbClr val="6E747A">
                      <a:alpha val="43000"/>
                    </a:srgbClr>
                  </a:outerShdw>
                </a:effectLst>
                <a:sym typeface="+mn-ea"/>
              </a:rPr>
              <a:t>good</a:t>
            </a:r>
            <a:endParaRPr lang="zh-CN" altLang="en-US" sz="4000" b="1">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3201670" y="2581910"/>
            <a:ext cx="871855" cy="922020"/>
          </a:xfrm>
          <a:prstGeom prst="rect">
            <a:avLst/>
          </a:prstGeom>
          <a:noFill/>
          <a:ln w="31750">
            <a:noFill/>
          </a:ln>
        </p:spPr>
        <p:txBody>
          <a:bodyPr wrap="none" rtlCol="0" anchor="t">
            <a:spAutoFit/>
          </a:bodyPr>
          <a:lstStyle/>
          <a:p>
            <a:r>
              <a:rPr lang="zh-CN" altLang="en-US" sz="54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p>
        </p:txBody>
      </p:sp>
      <p:pic>
        <p:nvPicPr>
          <p:cNvPr id="12" name="图片 11"/>
          <p:cNvPicPr>
            <a:picLocks noChangeAspect="1"/>
          </p:cNvPicPr>
          <p:nvPr/>
        </p:nvPicPr>
        <p:blipFill>
          <a:blip r:embed="rId9"/>
          <a:stretch>
            <a:fillRect/>
          </a:stretch>
        </p:blipFill>
        <p:spPr>
          <a:xfrm>
            <a:off x="8348980" y="0"/>
            <a:ext cx="3843020" cy="6856095"/>
          </a:xfrm>
          <a:prstGeom prst="rect">
            <a:avLst/>
          </a:prstGeom>
        </p:spPr>
      </p:pic>
      <p:sp>
        <p:nvSpPr>
          <p:cNvPr id="13" name="文本框 12"/>
          <p:cNvSpPr txBox="1"/>
          <p:nvPr/>
        </p:nvSpPr>
        <p:spPr>
          <a:xfrm>
            <a:off x="7477125" y="2741295"/>
            <a:ext cx="871855" cy="922020"/>
          </a:xfrm>
          <a:prstGeom prst="rect">
            <a:avLst/>
          </a:prstGeom>
          <a:noFill/>
          <a:ln w="31750">
            <a:noFill/>
          </a:ln>
        </p:spPr>
        <p:txBody>
          <a:bodyPr wrap="none" rtlCol="0" anchor="t">
            <a:spAutoFit/>
          </a:bodyPr>
          <a:lstStyle/>
          <a:p>
            <a:r>
              <a:rPr lang="zh-CN" altLang="en-US" sz="54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p>
        </p:txBody>
      </p:sp>
      <p:sp>
        <p:nvSpPr>
          <p:cNvPr id="14" name="矩形 13"/>
          <p:cNvSpPr/>
          <p:nvPr/>
        </p:nvSpPr>
        <p:spPr>
          <a:xfrm>
            <a:off x="7585710" y="5749290"/>
            <a:ext cx="4606925" cy="922020"/>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lstStyle/>
          <a:p>
            <a:pPr algn="ctr"/>
            <a:r>
              <a:rPr lang="zh-CN" altLang="en-US" sz="5400">
                <a:solidFill>
                  <a:srgbClr val="EEA149"/>
                </a:solidFill>
                <a:effectLst/>
                <a:latin typeface="华文琥珀" panose="02010800040101010101" charset="-122"/>
                <a:ea typeface="华文琥珀" panose="02010800040101010101" charset="-122"/>
              </a:rPr>
              <a:t>马克思创立了</a:t>
            </a:r>
          </a:p>
        </p:txBody>
      </p:sp>
      <p:sp>
        <p:nvSpPr>
          <p:cNvPr id="15" name="矩形 14"/>
          <p:cNvSpPr/>
          <p:nvPr/>
        </p:nvSpPr>
        <p:spPr>
          <a:xfrm>
            <a:off x="8496300" y="0"/>
            <a:ext cx="641350" cy="3169285"/>
          </a:xfrm>
          <a:prstGeom prst="rect">
            <a:avLst/>
          </a:prstGeom>
          <a:noFill/>
          <a:ln>
            <a:noFill/>
          </a:ln>
        </p:spPr>
        <p:txBody>
          <a:bodyPr wrap="square" rtlCol="0" anchor="t">
            <a:spAutoFit/>
          </a:bodyPr>
          <a:lstStyle/>
          <a:p>
            <a:pPr algn="ctr"/>
            <a:r>
              <a:rPr lang="zh-CN" altLang="en-US" sz="4000" b="1">
                <a:solidFill>
                  <a:schemeClr val="accent1"/>
                </a:solidFill>
                <a:effectLst>
                  <a:outerShdw blurRad="38100" dist="25400" dir="5400000" algn="ctr" rotWithShape="0">
                    <a:srgbClr val="6E747A">
                      <a:alpha val="43000"/>
                    </a:srgbClr>
                  </a:outerShdw>
                </a:effectLst>
              </a:rPr>
              <a:t>独到的见解</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0"/>
            <a:ext cx="12192000" cy="6875145"/>
          </a:xfrm>
          <a:prstGeom prst="rect">
            <a:avLst/>
          </a:prstGeom>
          <a:noFill/>
          <a:ln w="9525">
            <a:noFill/>
          </a:ln>
        </p:spPr>
      </p:pic>
      <p:pic>
        <p:nvPicPr>
          <p:cNvPr id="6" name="图片 5" descr="6-49"/>
          <p:cNvPicPr>
            <a:picLocks noChangeAspect="1"/>
          </p:cNvPicPr>
          <p:nvPr/>
        </p:nvPicPr>
        <p:blipFill>
          <a:blip r:embed="rId3">
            <a:lum bright="-12000"/>
          </a:blip>
          <a:srcRect l="30441" b="24101"/>
          <a:stretch>
            <a:fillRect/>
          </a:stretch>
        </p:blipFill>
        <p:spPr>
          <a:xfrm flipH="1">
            <a:off x="8648700" y="4568825"/>
            <a:ext cx="3543300" cy="2286635"/>
          </a:xfrm>
          <a:prstGeom prst="rect">
            <a:avLst/>
          </a:prstGeom>
        </p:spPr>
      </p:pic>
      <p:pic>
        <p:nvPicPr>
          <p:cNvPr id="4" name="图片 3" descr="6-30"/>
          <p:cNvPicPr>
            <a:picLocks noChangeAspect="1"/>
          </p:cNvPicPr>
          <p:nvPr/>
        </p:nvPicPr>
        <p:blipFill>
          <a:blip r:embed="rId4"/>
          <a:stretch>
            <a:fillRect/>
          </a:stretch>
        </p:blipFill>
        <p:spPr>
          <a:xfrm>
            <a:off x="9517380" y="4839335"/>
            <a:ext cx="2435225" cy="1802130"/>
          </a:xfrm>
          <a:prstGeom prst="rect">
            <a:avLst/>
          </a:prstGeom>
        </p:spPr>
      </p:pic>
      <p:pic>
        <p:nvPicPr>
          <p:cNvPr id="3" name="图片 2" descr="红色水墨"/>
          <p:cNvPicPr>
            <a:picLocks noChangeAspect="1"/>
          </p:cNvPicPr>
          <p:nvPr/>
        </p:nvPicPr>
        <p:blipFill>
          <a:blip r:embed="rId5"/>
          <a:srcRect l="25852" t="47623" r="-189"/>
          <a:stretch>
            <a:fillRect/>
          </a:stretch>
        </p:blipFill>
        <p:spPr>
          <a:xfrm>
            <a:off x="0" y="0"/>
            <a:ext cx="7477125" cy="1811655"/>
          </a:xfrm>
          <a:prstGeom prst="rect">
            <a:avLst/>
          </a:prstGeom>
        </p:spPr>
      </p:pic>
      <p:pic>
        <p:nvPicPr>
          <p:cNvPr id="8" name="图片 -2147482475" descr="8363DA9F9F730951E808C57A86C6A01B6503F8C1_size57_w800_h586"/>
          <p:cNvPicPr>
            <a:picLocks noChangeAspect="1"/>
          </p:cNvPicPr>
          <p:nvPr/>
        </p:nvPicPr>
        <p:blipFill>
          <a:blip r:embed="rId6"/>
          <a:stretch>
            <a:fillRect/>
          </a:stretch>
        </p:blipFill>
        <p:spPr>
          <a:xfrm>
            <a:off x="0" y="0"/>
            <a:ext cx="12191365" cy="6854825"/>
          </a:xfrm>
          <a:prstGeom prst="rect">
            <a:avLst/>
          </a:prstGeom>
          <a:noFill/>
          <a:ln w="9525">
            <a:noFill/>
          </a:ln>
        </p:spPr>
      </p:pic>
      <p:sp>
        <p:nvSpPr>
          <p:cNvPr id="2" name="文本框 1"/>
          <p:cNvSpPr txBox="1"/>
          <p:nvPr/>
        </p:nvSpPr>
        <p:spPr>
          <a:xfrm>
            <a:off x="152083" y="231775"/>
            <a:ext cx="2244090" cy="1753235"/>
          </a:xfrm>
          <a:prstGeom prst="rect">
            <a:avLst/>
          </a:prstGeom>
          <a:noFill/>
        </p:spPr>
        <p:txBody>
          <a:bodyPr wrap="none" rtlCol="0" anchor="t">
            <a:spAutoFit/>
          </a:bodyPr>
          <a:lstStyle/>
          <a:p>
            <a:pPr algn="ctr"/>
            <a:r>
              <a:rPr lang="zh-CN" altLang="en-US" sz="5400" b="1">
                <a:solidFill>
                  <a:srgbClr val="00B0F0"/>
                </a:solidFill>
                <a:effectLst/>
                <a:latin typeface="华文琥珀" panose="02010800040101010101" charset="-122"/>
                <a:ea typeface="华文琥珀" panose="02010800040101010101" charset="-122"/>
              </a:rPr>
              <a:t>剩余价</a:t>
            </a:r>
          </a:p>
          <a:p>
            <a:pPr algn="ctr"/>
            <a:r>
              <a:rPr lang="zh-CN" altLang="en-US" sz="5400" b="1">
                <a:solidFill>
                  <a:srgbClr val="00B0F0"/>
                </a:solidFill>
                <a:effectLst/>
                <a:latin typeface="华文琥珀" panose="02010800040101010101" charset="-122"/>
                <a:ea typeface="华文琥珀" panose="02010800040101010101" charset="-122"/>
              </a:rPr>
              <a:t>值学说</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0"/>
            <a:ext cx="12192000" cy="6875145"/>
          </a:xfrm>
          <a:prstGeom prst="rect">
            <a:avLst/>
          </a:prstGeom>
          <a:noFill/>
          <a:ln w="9525">
            <a:noFill/>
          </a:ln>
        </p:spPr>
      </p:pic>
      <p:pic>
        <p:nvPicPr>
          <p:cNvPr id="3" name="图片 2" descr="红色水墨"/>
          <p:cNvPicPr>
            <a:picLocks noChangeAspect="1"/>
          </p:cNvPicPr>
          <p:nvPr/>
        </p:nvPicPr>
        <p:blipFill>
          <a:blip r:embed="rId3"/>
          <a:srcRect l="25852" t="47623" r="-189"/>
          <a:stretch>
            <a:fillRect/>
          </a:stretch>
        </p:blipFill>
        <p:spPr>
          <a:xfrm>
            <a:off x="0" y="0"/>
            <a:ext cx="7229475" cy="2120265"/>
          </a:xfrm>
          <a:prstGeom prst="rect">
            <a:avLst/>
          </a:prstGeom>
        </p:spPr>
      </p:pic>
      <p:pic>
        <p:nvPicPr>
          <p:cNvPr id="2" name="图片 1"/>
          <p:cNvPicPr>
            <a:picLocks noChangeAspect="1"/>
          </p:cNvPicPr>
          <p:nvPr/>
        </p:nvPicPr>
        <p:blipFill>
          <a:blip r:embed="rId4"/>
          <a:stretch>
            <a:fillRect/>
          </a:stretch>
        </p:blipFill>
        <p:spPr>
          <a:xfrm>
            <a:off x="0" y="1537970"/>
            <a:ext cx="4481195" cy="4634865"/>
          </a:xfrm>
          <a:prstGeom prst="rect">
            <a:avLst/>
          </a:prstGeom>
        </p:spPr>
      </p:pic>
      <p:sp>
        <p:nvSpPr>
          <p:cNvPr id="11" name="文本框 10"/>
          <p:cNvSpPr txBox="1"/>
          <p:nvPr/>
        </p:nvSpPr>
        <p:spPr>
          <a:xfrm>
            <a:off x="0" y="92710"/>
            <a:ext cx="4634865" cy="1445260"/>
          </a:xfrm>
          <a:prstGeom prst="rect">
            <a:avLst/>
          </a:prstGeom>
          <a:noFill/>
        </p:spPr>
        <p:txBody>
          <a:bodyPr wrap="square" rtlCol="0" anchor="t">
            <a:spAutoFit/>
          </a:bodyPr>
          <a:lstStyle/>
          <a:p>
            <a:pPr algn="l">
              <a:lnSpc>
                <a:spcPct val="100000"/>
              </a:lnSpc>
            </a:pPr>
            <a:r>
              <a:rPr lang="en-US" sz="4400" b="1" dirty="0">
                <a:solidFill>
                  <a:schemeClr val="bg1"/>
                </a:solidFill>
              </a:rPr>
              <a:t>1.</a:t>
            </a:r>
            <a:r>
              <a:rPr lang="zh-CN" altLang="en-US" sz="4400" b="1" dirty="0">
                <a:solidFill>
                  <a:schemeClr val="bg1"/>
                </a:solidFill>
              </a:rPr>
              <a:t>科学社会主义</a:t>
            </a:r>
          </a:p>
          <a:p>
            <a:pPr algn="l">
              <a:lnSpc>
                <a:spcPct val="100000"/>
              </a:lnSpc>
            </a:pPr>
            <a:r>
              <a:rPr lang="zh-CN" altLang="en-US" sz="4400" b="1" dirty="0">
                <a:solidFill>
                  <a:schemeClr val="bg1"/>
                </a:solidFill>
              </a:rPr>
              <a:t>    的理论</a:t>
            </a:r>
            <a:r>
              <a:rPr lang="zh-CN" altLang="en-US" sz="4400" b="1" dirty="0" smtClean="0">
                <a:solidFill>
                  <a:schemeClr val="bg1"/>
                </a:solidFill>
              </a:rPr>
              <a:t>基石</a:t>
            </a:r>
            <a:r>
              <a:rPr lang="en-US" altLang="zh-CN" sz="4400" b="1" dirty="0" smtClean="0">
                <a:solidFill>
                  <a:schemeClr val="bg1"/>
                </a:solidFill>
              </a:rPr>
              <a:t>P14</a:t>
            </a:r>
            <a:endParaRPr lang="zh-CN" altLang="en-US" sz="4400" b="1" dirty="0">
              <a:solidFill>
                <a:schemeClr val="bg1"/>
              </a:solidFill>
            </a:endParaRPr>
          </a:p>
        </p:txBody>
      </p:sp>
      <p:sp>
        <p:nvSpPr>
          <p:cNvPr id="10" name="文本框 9"/>
          <p:cNvSpPr txBox="1"/>
          <p:nvPr/>
        </p:nvSpPr>
        <p:spPr>
          <a:xfrm>
            <a:off x="4836160" y="183515"/>
            <a:ext cx="7355840" cy="6490335"/>
          </a:xfrm>
          <a:prstGeom prst="rect">
            <a:avLst/>
          </a:prstGeom>
          <a:noFill/>
        </p:spPr>
        <p:txBody>
          <a:bodyPr wrap="square" rtlCol="0" anchor="t">
            <a:spAutoFit/>
          </a:bodyPr>
          <a:lstStyle/>
          <a:p>
            <a:pPr indent="0" algn="l">
              <a:lnSpc>
                <a:spcPct val="130000"/>
              </a:lnSpc>
            </a:pPr>
            <a:r>
              <a:rPr lang="en-US" altLang="zh-CN" sz="3200" b="1">
                <a:latin typeface="Calibri" panose="020F0502020204030204" charset="0"/>
                <a:ea typeface="宋体" panose="02010600030101010101" pitchFamily="2" charset="-122"/>
                <a:sym typeface="+mn-ea"/>
              </a:rPr>
              <a:t>(1)</a:t>
            </a:r>
            <a:r>
              <a:rPr lang="zh-CN" sz="3200" b="1">
                <a:latin typeface="Calibri" panose="020F0502020204030204" charset="0"/>
                <a:ea typeface="宋体" panose="02010600030101010101" pitchFamily="2" charset="-122"/>
                <a:sym typeface="+mn-ea"/>
              </a:rPr>
              <a:t>马克思、恩格斯批判地吸收了</a:t>
            </a:r>
            <a:r>
              <a:rPr lang="zh-CN" sz="3200" b="1">
                <a:solidFill>
                  <a:srgbClr val="FF0000"/>
                </a:solidFill>
                <a:latin typeface="Calibri" panose="020F0502020204030204" charset="0"/>
                <a:ea typeface="宋体" panose="02010600030101010101" pitchFamily="2" charset="-122"/>
                <a:sym typeface="+mn-ea"/>
              </a:rPr>
              <a:t>德国古典哲学</a:t>
            </a:r>
            <a:r>
              <a:rPr lang="zh-CN" sz="3200" b="1">
                <a:latin typeface="Calibri" panose="020F0502020204030204" charset="0"/>
                <a:ea typeface="宋体" panose="02010600030101010101" pitchFamily="2" charset="-122"/>
                <a:sym typeface="+mn-ea"/>
              </a:rPr>
              <a:t>的合理成分，</a:t>
            </a:r>
            <a:r>
              <a:rPr lang="zh-CN" sz="3200" b="1">
                <a:solidFill>
                  <a:srgbClr val="FF0000"/>
                </a:solidFill>
                <a:latin typeface="Calibri" panose="020F0502020204030204" charset="0"/>
                <a:ea typeface="宋体" panose="02010600030101010101" pitchFamily="2" charset="-122"/>
                <a:sym typeface="+mn-ea"/>
              </a:rPr>
              <a:t>创立了唯物史观</a:t>
            </a:r>
            <a:r>
              <a:rPr lang="zh-CN" sz="3200" b="1">
                <a:latin typeface="Calibri" panose="020F0502020204030204" charset="0"/>
                <a:ea typeface="宋体" panose="02010600030101010101" pitchFamily="2" charset="-122"/>
                <a:sym typeface="+mn-ea"/>
              </a:rPr>
              <a:t>。</a:t>
            </a:r>
          </a:p>
          <a:p>
            <a:pPr indent="0" algn="l">
              <a:lnSpc>
                <a:spcPct val="130000"/>
              </a:lnSpc>
            </a:pPr>
            <a:r>
              <a:rPr lang="en-US" altLang="zh-CN" sz="3200" b="1">
                <a:latin typeface="Calibri" panose="020F0502020204030204" charset="0"/>
                <a:ea typeface="宋体" panose="02010600030101010101" pitchFamily="2" charset="-122"/>
                <a:sym typeface="+mn-ea"/>
              </a:rPr>
              <a:t>(2)</a:t>
            </a:r>
            <a:r>
              <a:rPr lang="zh-CN" sz="3200" b="1">
                <a:latin typeface="Calibri" panose="020F0502020204030204" charset="0"/>
                <a:ea typeface="宋体" panose="02010600030101010101" pitchFamily="2" charset="-122"/>
                <a:sym typeface="+mn-ea"/>
              </a:rPr>
              <a:t>马克思、恩格斯批判地继承了</a:t>
            </a:r>
            <a:r>
              <a:rPr lang="zh-CN" sz="3200" b="1">
                <a:solidFill>
                  <a:srgbClr val="FF0000"/>
                </a:solidFill>
                <a:latin typeface="Calibri" panose="020F0502020204030204" charset="0"/>
                <a:ea typeface="宋体" panose="02010600030101010101" pitchFamily="2" charset="-122"/>
                <a:sym typeface="+mn-ea"/>
              </a:rPr>
              <a:t>英国古典政治经济学</a:t>
            </a:r>
            <a:r>
              <a:rPr lang="zh-CN" sz="3200" b="1">
                <a:latin typeface="Calibri" panose="020F0502020204030204" charset="0"/>
                <a:ea typeface="宋体" panose="02010600030101010101" pitchFamily="2" charset="-122"/>
                <a:sym typeface="+mn-ea"/>
              </a:rPr>
              <a:t>的思想成果，创立了</a:t>
            </a:r>
            <a:r>
              <a:rPr lang="zh-CN" sz="3200" b="1">
                <a:solidFill>
                  <a:srgbClr val="FF0000"/>
                </a:solidFill>
                <a:latin typeface="Calibri" panose="020F0502020204030204" charset="0"/>
                <a:ea typeface="宋体" panose="02010600030101010101" pitchFamily="2" charset="-122"/>
                <a:sym typeface="+mn-ea"/>
              </a:rPr>
              <a:t>剩余价值学说。</a:t>
            </a:r>
          </a:p>
          <a:p>
            <a:pPr indent="0" algn="l">
              <a:lnSpc>
                <a:spcPct val="130000"/>
              </a:lnSpc>
            </a:pPr>
            <a:r>
              <a:rPr lang="en-US" altLang="zh-CN" sz="3200" b="1">
                <a:latin typeface="Calibri" panose="020F0502020204030204" charset="0"/>
                <a:ea typeface="宋体" panose="02010600030101010101" pitchFamily="2" charset="-122"/>
                <a:sym typeface="+mn-ea"/>
              </a:rPr>
              <a:t>(3)</a:t>
            </a:r>
            <a:r>
              <a:rPr lang="zh-CN" sz="3200" b="1">
                <a:solidFill>
                  <a:srgbClr val="FF0000"/>
                </a:solidFill>
                <a:latin typeface="Calibri" panose="020F0502020204030204" charset="0"/>
                <a:ea typeface="宋体" panose="02010600030101010101" pitchFamily="2" charset="-122"/>
                <a:sym typeface="+mn-ea"/>
              </a:rPr>
              <a:t>唯物史观和剩余价值学说揭示了人类社会发展的一般规律，揭示了资本主义运行的特殊规律，为科学社会主义的创立奠定了理论基石，使社会主义实现了由空想到科学的伟大飞跃。</a:t>
            </a:r>
            <a:endParaRPr lang="zh-CN" altLang="en-US" sz="3200" b="1">
              <a:solidFill>
                <a:srgbClr val="FF0000"/>
              </a:solidFill>
              <a:latin typeface="Calibri" panose="020F0502020204030204" charset="0"/>
              <a:ea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strVal val="#ppt_w*0.70"/>
                                          </p:val>
                                        </p:tav>
                                        <p:tav tm="100000">
                                          <p:val>
                                            <p:strVal val="#ppt_w"/>
                                          </p:val>
                                        </p:tav>
                                      </p:tavLst>
                                    </p:anim>
                                    <p:anim calcmode="lin" valueType="num">
                                      <p:cBhvr>
                                        <p:cTn id="16" dur="1000" fill="hold"/>
                                        <p:tgtEl>
                                          <p:spTgt spid="10"/>
                                        </p:tgtEl>
                                        <p:attrNameLst>
                                          <p:attrName>ppt_h</p:attrName>
                                        </p:attrNameLst>
                                      </p:cBhvr>
                                      <p:tavLst>
                                        <p:tav tm="0">
                                          <p:val>
                                            <p:strVal val="#ppt_h"/>
                                          </p:val>
                                        </p:tav>
                                        <p:tav tm="100000">
                                          <p:val>
                                            <p:strVal val="#ppt_h"/>
                                          </p:val>
                                        </p:tav>
                                      </p:tavLst>
                                    </p:anim>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0"/>
            <a:ext cx="12192000" cy="6875145"/>
          </a:xfrm>
          <a:prstGeom prst="rect">
            <a:avLst/>
          </a:prstGeom>
          <a:noFill/>
          <a:ln w="9525">
            <a:noFill/>
          </a:ln>
        </p:spPr>
      </p:pic>
      <p:pic>
        <p:nvPicPr>
          <p:cNvPr id="3" name="图片 2" descr="红色水墨"/>
          <p:cNvPicPr>
            <a:picLocks noChangeAspect="1"/>
          </p:cNvPicPr>
          <p:nvPr/>
        </p:nvPicPr>
        <p:blipFill>
          <a:blip r:embed="rId3"/>
          <a:srcRect l="25852" t="47623" r="-189"/>
          <a:stretch>
            <a:fillRect/>
          </a:stretch>
        </p:blipFill>
        <p:spPr>
          <a:xfrm>
            <a:off x="0" y="0"/>
            <a:ext cx="7477125" cy="2038985"/>
          </a:xfrm>
          <a:prstGeom prst="rect">
            <a:avLst/>
          </a:prstGeom>
        </p:spPr>
      </p:pic>
      <p:sp>
        <p:nvSpPr>
          <p:cNvPr id="11" name="文本框 10"/>
          <p:cNvSpPr txBox="1"/>
          <p:nvPr/>
        </p:nvSpPr>
        <p:spPr>
          <a:xfrm>
            <a:off x="94615" y="92075"/>
            <a:ext cx="4634865" cy="1445260"/>
          </a:xfrm>
          <a:prstGeom prst="rect">
            <a:avLst/>
          </a:prstGeom>
          <a:noFill/>
        </p:spPr>
        <p:txBody>
          <a:bodyPr wrap="square" rtlCol="0" anchor="t">
            <a:spAutoFit/>
          </a:bodyPr>
          <a:lstStyle/>
          <a:p>
            <a:pPr>
              <a:lnSpc>
                <a:spcPct val="100000"/>
              </a:lnSpc>
            </a:pPr>
            <a:r>
              <a:rPr lang="zh-CN" altLang="en-US" sz="4400" b="1" dirty="0">
                <a:solidFill>
                  <a:schemeClr val="bg1"/>
                </a:solidFill>
                <a:latin typeface="站酷快乐体2016修订版" panose="02010600030101010101" charset="-122"/>
                <a:ea typeface="站酷快乐体2016修订版" panose="02010600030101010101" charset="-122"/>
              </a:rPr>
              <a:t>千呼万唤始出来</a:t>
            </a:r>
          </a:p>
          <a:p>
            <a:pPr>
              <a:lnSpc>
                <a:spcPct val="100000"/>
              </a:lnSpc>
            </a:pPr>
            <a:r>
              <a:rPr lang="zh-CN" altLang="en-US" sz="4400" b="1" dirty="0">
                <a:solidFill>
                  <a:schemeClr val="bg1"/>
                </a:solidFill>
                <a:latin typeface="站酷快乐体2016修订版" panose="02010600030101010101" charset="-122"/>
                <a:ea typeface="站酷快乐体2016修订版" panose="02010600030101010101" charset="-122"/>
              </a:rPr>
              <a:t>旷世宣言惊风雨</a:t>
            </a:r>
          </a:p>
        </p:txBody>
      </p:sp>
      <p:sp>
        <p:nvSpPr>
          <p:cNvPr id="100" name="文本框 99"/>
          <p:cNvSpPr txBox="1"/>
          <p:nvPr/>
        </p:nvSpPr>
        <p:spPr>
          <a:xfrm>
            <a:off x="94615" y="1718310"/>
            <a:ext cx="5595620" cy="3408045"/>
          </a:xfrm>
          <a:prstGeom prst="rect">
            <a:avLst/>
          </a:prstGeom>
          <a:noFill/>
          <a:ln w="9525">
            <a:noFill/>
          </a:ln>
        </p:spPr>
        <p:txBody>
          <a:bodyPr wrap="square">
            <a:spAutoFit/>
          </a:bodyPr>
          <a:lstStyle/>
          <a:p>
            <a:pPr indent="0">
              <a:lnSpc>
                <a:spcPct val="110000"/>
              </a:lnSpc>
            </a:pPr>
            <a:r>
              <a:rPr lang="en-US" altLang="zh-CN" sz="2800" b="0">
                <a:solidFill>
                  <a:srgbClr val="454343"/>
                </a:solidFill>
                <a:ea typeface="宋体" panose="02010600030101010101" pitchFamily="2" charset="-122"/>
              </a:rPr>
              <a:t>     </a:t>
            </a:r>
            <a:r>
              <a:rPr lang="zh-CN" sz="2800" b="0">
                <a:solidFill>
                  <a:srgbClr val="454343"/>
                </a:solidFill>
                <a:ea typeface="宋体" panose="02010600030101010101" pitchFamily="2" charset="-122"/>
              </a:rPr>
              <a:t>1848年2月，整个欧洲被一本只有区区一万多字的小册子震动了，这本小册子的问世，无异于一颗惊雷，使欧洲革命的火焰烧得更旺了。</a:t>
            </a:r>
          </a:p>
          <a:p>
            <a:pPr indent="0">
              <a:lnSpc>
                <a:spcPct val="110000"/>
              </a:lnSpc>
            </a:pPr>
            <a:r>
              <a:rPr lang="zh-CN" sz="2800" b="0">
                <a:solidFill>
                  <a:srgbClr val="454343"/>
                </a:solidFill>
                <a:ea typeface="宋体" panose="02010600030101010101" pitchFamily="2" charset="-122"/>
              </a:rPr>
              <a:t>      170年来，这本小册子被翻译成了200多种文字、数千个版本，在世界各地传颂。</a:t>
            </a:r>
          </a:p>
        </p:txBody>
      </p:sp>
      <p:pic>
        <p:nvPicPr>
          <p:cNvPr id="2" name="3943854" descr="d43d7ecb6d051c4ac4404b"/>
          <p:cNvPicPr>
            <a:picLocks noChangeAspect="1"/>
          </p:cNvPicPr>
          <p:nvPr/>
        </p:nvPicPr>
        <p:blipFill>
          <a:blip r:embed="rId4"/>
          <a:stretch>
            <a:fillRect/>
          </a:stretch>
        </p:blipFill>
        <p:spPr>
          <a:xfrm>
            <a:off x="5917565" y="0"/>
            <a:ext cx="6275070" cy="6549390"/>
          </a:xfrm>
          <a:prstGeom prst="rect">
            <a:avLst/>
          </a:prstGeom>
          <a:noFill/>
          <a:ln w="9525">
            <a:noFill/>
          </a:ln>
        </p:spPr>
      </p:pic>
      <p:sp>
        <p:nvSpPr>
          <p:cNvPr id="4" name="文本框 3"/>
          <p:cNvSpPr txBox="1"/>
          <p:nvPr/>
        </p:nvSpPr>
        <p:spPr>
          <a:xfrm>
            <a:off x="0" y="5036820"/>
            <a:ext cx="5594985" cy="1512570"/>
          </a:xfrm>
          <a:prstGeom prst="rect">
            <a:avLst/>
          </a:prstGeom>
          <a:noFill/>
        </p:spPr>
        <p:txBody>
          <a:bodyPr wrap="square" rtlCol="0" anchor="t">
            <a:spAutoFit/>
          </a:bodyPr>
          <a:lstStyle/>
          <a:p>
            <a:pPr indent="0">
              <a:lnSpc>
                <a:spcPct val="110000"/>
              </a:lnSpc>
            </a:pPr>
            <a:r>
              <a:rPr lang="zh-CN" sz="2800">
                <a:solidFill>
                  <a:srgbClr val="454343"/>
                </a:solidFill>
                <a:ea typeface="宋体" panose="02010600030101010101" pitchFamily="2" charset="-122"/>
                <a:sym typeface="+mn-ea"/>
              </a:rPr>
              <a:t>      </a:t>
            </a:r>
            <a:r>
              <a:rPr lang="zh-CN" sz="2800" b="1">
                <a:solidFill>
                  <a:srgbClr val="FF0000"/>
                </a:solidFill>
                <a:ea typeface="宋体" panose="02010600030101010101" pitchFamily="2" charset="-122"/>
                <a:sym typeface="+mn-ea"/>
              </a:rPr>
              <a:t>它的名字，就是《共产党宣言》。</a:t>
            </a:r>
            <a:r>
              <a:rPr lang="zh-CN" sz="2800">
                <a:solidFill>
                  <a:srgbClr val="454343"/>
                </a:solidFill>
                <a:ea typeface="宋体" panose="02010600030101010101" pitchFamily="2" charset="-122"/>
                <a:sym typeface="+mn-ea"/>
              </a:rPr>
              <a:t>它的发表</a:t>
            </a:r>
            <a:r>
              <a:rPr lang="zh-CN" sz="2800" b="1">
                <a:solidFill>
                  <a:srgbClr val="FF0000"/>
                </a:solidFill>
                <a:ea typeface="宋体" panose="02010600030101010101" pitchFamily="2" charset="-122"/>
                <a:sym typeface="+mn-ea"/>
              </a:rPr>
              <a:t>标志着科学社会主义的诞生</a:t>
            </a:r>
            <a:r>
              <a:rPr lang="zh-CN" sz="2800">
                <a:solidFill>
                  <a:srgbClr val="454343"/>
                </a:solidFill>
                <a:ea typeface="宋体" panose="02010600030101010101" pitchFamily="2" charset="-122"/>
                <a:sym typeface="+mn-ea"/>
              </a:rPr>
              <a:t>，具有划时代的意义。</a:t>
            </a:r>
            <a:endParaRPr lang="zh-CN" altLang="en-US" sz="2800">
              <a:solidFill>
                <a:srgbClr val="454343"/>
              </a:solidFill>
              <a:ea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p:cTn id="11" dur="1000" fill="hold"/>
                                        <p:tgtEl>
                                          <p:spTgt spid="100"/>
                                        </p:tgtEl>
                                        <p:attrNameLst>
                                          <p:attrName>ppt_w</p:attrName>
                                        </p:attrNameLst>
                                      </p:cBhvr>
                                      <p:tavLst>
                                        <p:tav tm="0">
                                          <p:val>
                                            <p:strVal val="#ppt_w*0.70"/>
                                          </p:val>
                                        </p:tav>
                                        <p:tav tm="100000">
                                          <p:val>
                                            <p:strVal val="#ppt_w"/>
                                          </p:val>
                                        </p:tav>
                                      </p:tavLst>
                                    </p:anim>
                                    <p:anim calcmode="lin" valueType="num">
                                      <p:cBhvr>
                                        <p:cTn id="12" dur="1000" fill="hold"/>
                                        <p:tgtEl>
                                          <p:spTgt spid="100"/>
                                        </p:tgtEl>
                                        <p:attrNameLst>
                                          <p:attrName>ppt_h</p:attrName>
                                        </p:attrNameLst>
                                      </p:cBhvr>
                                      <p:tavLst>
                                        <p:tav tm="0">
                                          <p:val>
                                            <p:strVal val="#ppt_h"/>
                                          </p:val>
                                        </p:tav>
                                        <p:tav tm="100000">
                                          <p:val>
                                            <p:strVal val="#ppt_h"/>
                                          </p:val>
                                        </p:tav>
                                      </p:tavLst>
                                    </p:anim>
                                    <p:animEffect transition="in" filter="fade">
                                      <p:cBhvr>
                                        <p:cTn id="13" dur="10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0"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sp>
        <p:nvSpPr>
          <p:cNvPr id="14" name="矩形 13"/>
          <p:cNvSpPr/>
          <p:nvPr/>
        </p:nvSpPr>
        <p:spPr>
          <a:xfrm>
            <a:off x="3058160" y="3102610"/>
            <a:ext cx="6205855" cy="1918335"/>
          </a:xfrm>
          <a:prstGeom prst="rect">
            <a:avLst/>
          </a:prstGeom>
          <a:noFill/>
          <a:ln w="12700" cap="flat" cmpd="sng" algn="ctr">
            <a:noFill/>
            <a:prstDash val="solid"/>
          </a:ln>
          <a:effectLst/>
        </p:spPr>
        <p:txBody>
          <a:bodyPr lIns="91440" tIns="45720" rIns="91440" bIns="45720" rtlCol="0" anchor="ctr"/>
          <a:lstStyle/>
          <a:p>
            <a:pPr algn="ctr" defTabSz="1218565">
              <a:lnSpc>
                <a:spcPct val="150000"/>
              </a:lnSpc>
            </a:pPr>
            <a:r>
              <a:rPr lang="zh-CN" altLang="en-US" sz="5400" b="1" kern="0" dirty="0">
                <a:solidFill>
                  <a:srgbClr val="D60000"/>
                </a:solidFill>
                <a:latin typeface="微软雅黑" panose="020B0503020204020204" pitchFamily="34" charset="-122"/>
                <a:ea typeface="微软雅黑" panose="020B0503020204020204" pitchFamily="34" charset="-122"/>
              </a:rPr>
              <a:t>最初的梦想</a:t>
            </a:r>
          </a:p>
          <a:p>
            <a:pPr algn="ctr" defTabSz="1218565">
              <a:lnSpc>
                <a:spcPct val="150000"/>
              </a:lnSpc>
            </a:pPr>
            <a:r>
              <a:rPr lang="zh-CN" altLang="en-US" sz="3200" b="1" kern="0" dirty="0">
                <a:solidFill>
                  <a:srgbClr val="FF0000"/>
                </a:solidFill>
                <a:ea typeface="微软雅黑" panose="020B0503020204020204" pitchFamily="34" charset="-122"/>
                <a:sym typeface="+mn-ea"/>
              </a:rPr>
              <a:t>之科学社会主义产生的历史条件</a:t>
            </a:r>
            <a:endParaRPr lang="zh-CN" altLang="en-US" sz="5400" b="1" kern="0" dirty="0">
              <a:solidFill>
                <a:srgbClr val="D60000"/>
              </a:solidFill>
              <a:latin typeface="微软雅黑" panose="020B0503020204020204" pitchFamily="34" charset="-122"/>
              <a:ea typeface="微软雅黑" panose="020B0503020204020204" pitchFamily="34" charset="-122"/>
            </a:endParaRPr>
          </a:p>
        </p:txBody>
      </p:sp>
      <p:sp>
        <p:nvSpPr>
          <p:cNvPr id="9" name="圆角矩形 10"/>
          <p:cNvSpPr/>
          <p:nvPr/>
        </p:nvSpPr>
        <p:spPr>
          <a:xfrm>
            <a:off x="2922270" y="2912110"/>
            <a:ext cx="6477000" cy="2298700"/>
          </a:xfrm>
          <a:prstGeom prst="roundRect">
            <a:avLst>
              <a:gd name="adj" fmla="val 6579"/>
            </a:avLst>
          </a:prstGeom>
          <a:noFill/>
          <a:ln w="12700">
            <a:solidFill>
              <a:srgbClr val="D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1" name="剪去单角的矩形 3"/>
          <p:cNvSpPr/>
          <p:nvPr/>
        </p:nvSpPr>
        <p:spPr>
          <a:xfrm>
            <a:off x="4154174" y="2467513"/>
            <a:ext cx="4013203" cy="444500"/>
          </a:xfrm>
          <a:prstGeom prst="trapezoid">
            <a:avLst>
              <a:gd name="adj" fmla="val 46134"/>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A80000"/>
              </a:solidFill>
              <a:latin typeface="微软雅黑" panose="020B0503020204020204" pitchFamily="34" charset="-122"/>
              <a:ea typeface="微软雅黑" panose="020B0503020204020204" pitchFamily="34" charset="-122"/>
            </a:endParaRPr>
          </a:p>
        </p:txBody>
      </p:sp>
      <p:sp>
        <p:nvSpPr>
          <p:cNvPr id="12" name="剪去单角的矩形 3"/>
          <p:cNvSpPr/>
          <p:nvPr/>
        </p:nvSpPr>
        <p:spPr>
          <a:xfrm>
            <a:off x="4154174" y="2467512"/>
            <a:ext cx="4013203" cy="825499"/>
          </a:xfrm>
          <a:prstGeom prst="trapezoid">
            <a:avLst/>
          </a:prstGeom>
          <a:solidFill>
            <a:srgbClr val="D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矩形 12"/>
          <p:cNvSpPr/>
          <p:nvPr/>
        </p:nvSpPr>
        <p:spPr>
          <a:xfrm>
            <a:off x="4600575" y="2418715"/>
            <a:ext cx="3089910" cy="905510"/>
          </a:xfrm>
          <a:prstGeom prst="rect">
            <a:avLst/>
          </a:prstGeom>
          <a:noFill/>
          <a:ln w="12700" cap="flat" cmpd="sng" algn="ctr">
            <a:noFill/>
            <a:prstDash val="solid"/>
          </a:ln>
          <a:effectLst/>
        </p:spPr>
        <p:txBody>
          <a:bodyPr lIns="91440" tIns="45720" rIns="91440" bIns="45720" rtlCol="0" anchor="ctr"/>
          <a:lstStyle/>
          <a:p>
            <a:pPr algn="ctr" defTabSz="1218565"/>
            <a:r>
              <a:rPr lang="zh-CN" altLang="en-US" sz="4265" b="1" kern="0" dirty="0">
                <a:solidFill>
                  <a:schemeClr val="bg1"/>
                </a:solidFill>
                <a:latin typeface="微软雅黑" panose="020B0503020204020204" pitchFamily="34" charset="-122"/>
                <a:ea typeface="微软雅黑" panose="020B0503020204020204" pitchFamily="34" charset="-122"/>
              </a:rPr>
              <a:t>第 一 部 分</a:t>
            </a: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pic>
        <p:nvPicPr>
          <p:cNvPr id="6" name="图片 5"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4" name="图片 3" descr="6-30"/>
          <p:cNvPicPr>
            <a:picLocks noChangeAspect="1"/>
          </p:cNvPicPr>
          <p:nvPr/>
        </p:nvPicPr>
        <p:blipFill>
          <a:blip r:embed="rId6"/>
          <a:stretch>
            <a:fillRect/>
          </a:stretch>
        </p:blipFill>
        <p:spPr>
          <a:xfrm>
            <a:off x="9517380" y="4839335"/>
            <a:ext cx="2435225" cy="1802130"/>
          </a:xfrm>
          <a:prstGeom prst="rect">
            <a:avLst/>
          </a:prstGeom>
        </p:spPr>
      </p:pic>
      <p:sp>
        <p:nvSpPr>
          <p:cNvPr id="8" name="椭圆 7"/>
          <p:cNvSpPr/>
          <p:nvPr/>
        </p:nvSpPr>
        <p:spPr>
          <a:xfrm>
            <a:off x="153472" y="135623"/>
            <a:ext cx="2174095" cy="2593974"/>
          </a:xfrm>
          <a:prstGeom prst="ellipse">
            <a:avLst/>
          </a:prstGeom>
          <a:blipFill dpi="0" rotWithShape="1">
            <a:blip r:embed="rId7">
              <a:extLst>
                <a:ext uri="{28A0092B-C50C-407E-A947-70E740481C1C}">
                  <a14:useLocalDpi xmlns:a14="http://schemas.microsoft.com/office/drawing/2010/main" val="0"/>
                </a:ext>
              </a:extLst>
            </a:blip>
            <a:srcRect/>
            <a:stretch>
              <a:fillRect l="-9461" r="-9461"/>
            </a:stretch>
          </a:blipFill>
          <a:ln>
            <a:solidFill>
              <a:srgbClr val="CEA5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2000"/>
                            </p:stCondLst>
                            <p:childTnLst>
                              <p:par>
                                <p:cTn id="23" presetID="16" presetClass="entr" presetSubtype="37"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9" grpId="0" bldLvl="0" animBg="1"/>
      <p:bldP spid="11" grpId="0" bldLvl="0" animBg="1"/>
      <p:bldP spid="12" grpId="0" bldLvl="0" animBg="1"/>
      <p:bldP spid="1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0"/>
            <a:ext cx="12192000" cy="6875145"/>
          </a:xfrm>
          <a:prstGeom prst="rect">
            <a:avLst/>
          </a:prstGeom>
          <a:noFill/>
          <a:ln w="9525">
            <a:noFill/>
          </a:ln>
        </p:spPr>
      </p:pic>
      <p:pic>
        <p:nvPicPr>
          <p:cNvPr id="3" name="图片 2" descr="红色水墨"/>
          <p:cNvPicPr>
            <a:picLocks noChangeAspect="1"/>
          </p:cNvPicPr>
          <p:nvPr/>
        </p:nvPicPr>
        <p:blipFill>
          <a:blip r:embed="rId3"/>
          <a:srcRect l="25852" t="47623" r="-189"/>
          <a:stretch>
            <a:fillRect/>
          </a:stretch>
        </p:blipFill>
        <p:spPr>
          <a:xfrm>
            <a:off x="0" y="0"/>
            <a:ext cx="7477125" cy="1811655"/>
          </a:xfrm>
          <a:prstGeom prst="rect">
            <a:avLst/>
          </a:prstGeom>
        </p:spPr>
      </p:pic>
      <p:sp>
        <p:nvSpPr>
          <p:cNvPr id="11" name="文本框 10"/>
          <p:cNvSpPr txBox="1"/>
          <p:nvPr/>
        </p:nvSpPr>
        <p:spPr>
          <a:xfrm>
            <a:off x="0" y="92710"/>
            <a:ext cx="4634865" cy="1445260"/>
          </a:xfrm>
          <a:prstGeom prst="rect">
            <a:avLst/>
          </a:prstGeom>
          <a:noFill/>
        </p:spPr>
        <p:txBody>
          <a:bodyPr wrap="square" rtlCol="0" anchor="t">
            <a:spAutoFit/>
          </a:bodyPr>
          <a:lstStyle/>
          <a:p>
            <a:pPr algn="l">
              <a:lnSpc>
                <a:spcPct val="100000"/>
              </a:lnSpc>
            </a:pPr>
            <a:r>
              <a:rPr lang="en-US" sz="4400" b="1">
                <a:solidFill>
                  <a:schemeClr val="bg1"/>
                </a:solidFill>
              </a:rPr>
              <a:t>2.</a:t>
            </a:r>
            <a:r>
              <a:rPr lang="zh-CN" altLang="en-US" sz="4400" b="1">
                <a:solidFill>
                  <a:schemeClr val="bg1"/>
                </a:solidFill>
              </a:rPr>
              <a:t>科学社会主义</a:t>
            </a:r>
          </a:p>
          <a:p>
            <a:pPr algn="l">
              <a:lnSpc>
                <a:spcPct val="100000"/>
              </a:lnSpc>
            </a:pPr>
            <a:r>
              <a:rPr lang="zh-CN" altLang="en-US" sz="4400" b="1">
                <a:solidFill>
                  <a:schemeClr val="bg1"/>
                </a:solidFill>
              </a:rPr>
              <a:t>    诞生的标志</a:t>
            </a:r>
          </a:p>
        </p:txBody>
      </p:sp>
      <p:sp>
        <p:nvSpPr>
          <p:cNvPr id="2" name="文本框 1"/>
          <p:cNvSpPr txBox="1"/>
          <p:nvPr/>
        </p:nvSpPr>
        <p:spPr>
          <a:xfrm>
            <a:off x="6327140" y="92710"/>
            <a:ext cx="5625465" cy="1445260"/>
          </a:xfrm>
          <a:prstGeom prst="rect">
            <a:avLst/>
          </a:prstGeom>
          <a:noFill/>
        </p:spPr>
        <p:txBody>
          <a:bodyPr wrap="square" rtlCol="0" anchor="t">
            <a:spAutoFit/>
          </a:bodyPr>
          <a:lstStyle/>
          <a:p>
            <a:pPr algn="ctr">
              <a:lnSpc>
                <a:spcPct val="100000"/>
              </a:lnSpc>
            </a:pPr>
            <a:r>
              <a:rPr lang="en-US" sz="4400" b="1">
                <a:solidFill>
                  <a:srgbClr val="FF0000"/>
                </a:solidFill>
              </a:rPr>
              <a:t>1848</a:t>
            </a:r>
            <a:r>
              <a:rPr lang="zh-CN" altLang="en-US" sz="4400" b="1">
                <a:solidFill>
                  <a:srgbClr val="FF0000"/>
                </a:solidFill>
              </a:rPr>
              <a:t>年</a:t>
            </a:r>
            <a:r>
              <a:rPr lang="en-US" altLang="zh-CN" sz="4400" b="1">
                <a:solidFill>
                  <a:srgbClr val="FF0000"/>
                </a:solidFill>
              </a:rPr>
              <a:t>2</a:t>
            </a:r>
            <a:r>
              <a:rPr lang="zh-CN" altLang="en-US" sz="4400" b="1">
                <a:solidFill>
                  <a:srgbClr val="FF0000"/>
                </a:solidFill>
              </a:rPr>
              <a:t>月</a:t>
            </a:r>
          </a:p>
          <a:p>
            <a:pPr algn="ctr">
              <a:lnSpc>
                <a:spcPct val="100000"/>
              </a:lnSpc>
            </a:pPr>
            <a:r>
              <a:rPr lang="zh-CN" altLang="en-US" sz="4400" b="1">
                <a:solidFill>
                  <a:srgbClr val="FF0000"/>
                </a:solidFill>
              </a:rPr>
              <a:t>《共产党宣言》发表</a:t>
            </a:r>
          </a:p>
        </p:txBody>
      </p:sp>
      <p:pic>
        <p:nvPicPr>
          <p:cNvPr id="8" name="图片 7"/>
          <p:cNvPicPr>
            <a:picLocks noChangeAspect="1"/>
          </p:cNvPicPr>
          <p:nvPr/>
        </p:nvPicPr>
        <p:blipFill>
          <a:blip r:embed="rId4"/>
          <a:srcRect r="15964"/>
          <a:stretch>
            <a:fillRect/>
          </a:stretch>
        </p:blipFill>
        <p:spPr>
          <a:xfrm>
            <a:off x="714375" y="1575435"/>
            <a:ext cx="10245725" cy="5299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19685"/>
            <a:ext cx="12192000" cy="6875145"/>
          </a:xfrm>
          <a:prstGeom prst="rect">
            <a:avLst/>
          </a:prstGeom>
          <a:noFill/>
          <a:ln w="9525">
            <a:noFill/>
          </a:ln>
        </p:spPr>
      </p:pic>
      <p:pic>
        <p:nvPicPr>
          <p:cNvPr id="6" name="图片 5" descr="6-49"/>
          <p:cNvPicPr>
            <a:picLocks noChangeAspect="1"/>
          </p:cNvPicPr>
          <p:nvPr/>
        </p:nvPicPr>
        <p:blipFill>
          <a:blip r:embed="rId3">
            <a:lum bright="-12000"/>
          </a:blip>
          <a:srcRect l="30441" b="24101"/>
          <a:stretch>
            <a:fillRect/>
          </a:stretch>
        </p:blipFill>
        <p:spPr>
          <a:xfrm flipH="1">
            <a:off x="8648700" y="4568825"/>
            <a:ext cx="3543300" cy="2286635"/>
          </a:xfrm>
          <a:prstGeom prst="rect">
            <a:avLst/>
          </a:prstGeom>
        </p:spPr>
      </p:pic>
      <p:pic>
        <p:nvPicPr>
          <p:cNvPr id="4" name="图片 3" descr="6-30"/>
          <p:cNvPicPr>
            <a:picLocks noChangeAspect="1"/>
          </p:cNvPicPr>
          <p:nvPr/>
        </p:nvPicPr>
        <p:blipFill>
          <a:blip r:embed="rId4"/>
          <a:stretch>
            <a:fillRect/>
          </a:stretch>
        </p:blipFill>
        <p:spPr>
          <a:xfrm>
            <a:off x="9517380" y="4839335"/>
            <a:ext cx="2435225" cy="1802130"/>
          </a:xfrm>
          <a:prstGeom prst="rect">
            <a:avLst/>
          </a:prstGeom>
        </p:spPr>
      </p:pic>
      <p:pic>
        <p:nvPicPr>
          <p:cNvPr id="3" name="图片 2" descr="红色水墨"/>
          <p:cNvPicPr>
            <a:picLocks noChangeAspect="1"/>
          </p:cNvPicPr>
          <p:nvPr/>
        </p:nvPicPr>
        <p:blipFill>
          <a:blip r:embed="rId5"/>
          <a:srcRect l="25852" t="47623" r="-189"/>
          <a:stretch>
            <a:fillRect/>
          </a:stretch>
        </p:blipFill>
        <p:spPr>
          <a:xfrm>
            <a:off x="0" y="0"/>
            <a:ext cx="7477125" cy="1811655"/>
          </a:xfrm>
          <a:prstGeom prst="rect">
            <a:avLst/>
          </a:prstGeom>
        </p:spPr>
      </p:pic>
      <p:pic>
        <p:nvPicPr>
          <p:cNvPr id="5" name="图片 4">
            <a:hlinkClick r:id="rId6" action="ppaction://hlinkfile"/>
          </p:cNvPr>
          <p:cNvPicPr>
            <a:picLocks noChangeAspect="1"/>
          </p:cNvPicPr>
          <p:nvPr/>
        </p:nvPicPr>
        <p:blipFill>
          <a:blip r:embed="rId7"/>
          <a:stretch>
            <a:fillRect/>
          </a:stretch>
        </p:blipFill>
        <p:spPr>
          <a:xfrm>
            <a:off x="0" y="1905"/>
            <a:ext cx="12191365" cy="6854825"/>
          </a:xfrm>
          <a:prstGeom prst="rect">
            <a:avLst/>
          </a:prstGeom>
        </p:spPr>
      </p:pic>
      <p:sp>
        <p:nvSpPr>
          <p:cNvPr id="11" name="文本框 10"/>
          <p:cNvSpPr txBox="1"/>
          <p:nvPr/>
        </p:nvSpPr>
        <p:spPr>
          <a:xfrm>
            <a:off x="8379460" y="3999230"/>
            <a:ext cx="3573145" cy="2122805"/>
          </a:xfrm>
          <a:prstGeom prst="rect">
            <a:avLst/>
          </a:prstGeom>
          <a:noFill/>
        </p:spPr>
        <p:txBody>
          <a:bodyPr wrap="square" rtlCol="0" anchor="t">
            <a:spAutoFit/>
          </a:bodyPr>
          <a:lstStyle/>
          <a:p>
            <a:pPr algn="ctr">
              <a:lnSpc>
                <a:spcPct val="100000"/>
              </a:lnSpc>
            </a:pPr>
            <a:r>
              <a:rPr lang="zh-CN" altLang="en-US" sz="4400" b="1">
                <a:solidFill>
                  <a:schemeClr val="tx1"/>
                </a:solidFill>
                <a:effectLst/>
                <a:latin typeface="站酷快乐体2016修订版" panose="02010600030101010101" charset="-122"/>
                <a:ea typeface="站酷快乐体2016修订版" panose="02010600030101010101" charset="-122"/>
              </a:rPr>
              <a:t>试归纳概括</a:t>
            </a:r>
          </a:p>
          <a:p>
            <a:pPr algn="ctr">
              <a:lnSpc>
                <a:spcPct val="100000"/>
              </a:lnSpc>
            </a:pPr>
            <a:r>
              <a:rPr lang="zh-CN" altLang="en-US" sz="4400" b="1">
                <a:solidFill>
                  <a:schemeClr val="tx1"/>
                </a:solidFill>
                <a:effectLst/>
                <a:latin typeface="站酷快乐体2016修订版" panose="02010600030101010101" charset="-122"/>
                <a:ea typeface="站酷快乐体2016修订版" panose="02010600030101010101" charset="-122"/>
              </a:rPr>
              <a:t>《共产党宣言》的核心内容</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0"/>
            <a:ext cx="12192000" cy="6875145"/>
          </a:xfrm>
          <a:prstGeom prst="rect">
            <a:avLst/>
          </a:prstGeom>
          <a:noFill/>
          <a:ln w="9525">
            <a:noFill/>
          </a:ln>
        </p:spPr>
      </p:pic>
      <p:pic>
        <p:nvPicPr>
          <p:cNvPr id="6" name="图片 5" descr="6-49"/>
          <p:cNvPicPr>
            <a:picLocks noChangeAspect="1"/>
          </p:cNvPicPr>
          <p:nvPr/>
        </p:nvPicPr>
        <p:blipFill>
          <a:blip r:embed="rId3">
            <a:lum bright="-12000"/>
          </a:blip>
          <a:srcRect l="30441" b="24101"/>
          <a:stretch>
            <a:fillRect/>
          </a:stretch>
        </p:blipFill>
        <p:spPr>
          <a:xfrm flipH="1">
            <a:off x="8648700" y="4568825"/>
            <a:ext cx="3543300" cy="2286635"/>
          </a:xfrm>
          <a:prstGeom prst="rect">
            <a:avLst/>
          </a:prstGeom>
        </p:spPr>
      </p:pic>
      <p:pic>
        <p:nvPicPr>
          <p:cNvPr id="4" name="图片 3" descr="6-30"/>
          <p:cNvPicPr>
            <a:picLocks noChangeAspect="1"/>
          </p:cNvPicPr>
          <p:nvPr/>
        </p:nvPicPr>
        <p:blipFill>
          <a:blip r:embed="rId4"/>
          <a:stretch>
            <a:fillRect/>
          </a:stretch>
        </p:blipFill>
        <p:spPr>
          <a:xfrm>
            <a:off x="9517380" y="4839335"/>
            <a:ext cx="2435225" cy="1802130"/>
          </a:xfrm>
          <a:prstGeom prst="rect">
            <a:avLst/>
          </a:prstGeom>
        </p:spPr>
      </p:pic>
      <p:pic>
        <p:nvPicPr>
          <p:cNvPr id="3" name="图片 2" descr="红色水墨"/>
          <p:cNvPicPr>
            <a:picLocks noChangeAspect="1"/>
          </p:cNvPicPr>
          <p:nvPr/>
        </p:nvPicPr>
        <p:blipFill>
          <a:blip r:embed="rId5"/>
          <a:srcRect l="25852" t="47623" r="-189"/>
          <a:stretch>
            <a:fillRect/>
          </a:stretch>
        </p:blipFill>
        <p:spPr>
          <a:xfrm>
            <a:off x="0" y="0"/>
            <a:ext cx="7477125" cy="1811655"/>
          </a:xfrm>
          <a:prstGeom prst="rect">
            <a:avLst/>
          </a:prstGeom>
        </p:spPr>
      </p:pic>
      <p:sp>
        <p:nvSpPr>
          <p:cNvPr id="2" name="文本框 1"/>
          <p:cNvSpPr txBox="1"/>
          <p:nvPr/>
        </p:nvSpPr>
        <p:spPr>
          <a:xfrm>
            <a:off x="132715" y="139065"/>
            <a:ext cx="4605748" cy="1446550"/>
          </a:xfrm>
          <a:prstGeom prst="rect">
            <a:avLst/>
          </a:prstGeom>
          <a:noFill/>
        </p:spPr>
        <p:txBody>
          <a:bodyPr wrap="none" rtlCol="0" anchor="t">
            <a:spAutoFit/>
          </a:bodyPr>
          <a:lstStyle/>
          <a:p>
            <a:r>
              <a:rPr lang="en-US" altLang="zh-CN" sz="4400" b="1" dirty="0">
                <a:solidFill>
                  <a:schemeClr val="bg1"/>
                </a:solidFill>
                <a:sym typeface="+mn-ea"/>
              </a:rPr>
              <a:t>3.</a:t>
            </a:r>
            <a:r>
              <a:rPr lang="zh-CN" altLang="en-US" sz="4400" b="1" dirty="0">
                <a:solidFill>
                  <a:schemeClr val="bg1"/>
                </a:solidFill>
                <a:sym typeface="+mn-ea"/>
              </a:rPr>
              <a:t>《共产党宣言》</a:t>
            </a:r>
          </a:p>
          <a:p>
            <a:pPr algn="ctr"/>
            <a:r>
              <a:rPr lang="zh-CN" altLang="en-US" sz="4400" b="1" dirty="0">
                <a:solidFill>
                  <a:schemeClr val="bg1"/>
                </a:solidFill>
                <a:sym typeface="+mn-ea"/>
              </a:rPr>
              <a:t>的核心</a:t>
            </a:r>
            <a:r>
              <a:rPr lang="zh-CN" altLang="en-US" sz="4400" b="1" dirty="0" smtClean="0">
                <a:solidFill>
                  <a:schemeClr val="bg1"/>
                </a:solidFill>
                <a:sym typeface="+mn-ea"/>
              </a:rPr>
              <a:t>内容</a:t>
            </a:r>
            <a:r>
              <a:rPr lang="en-US" altLang="zh-CN" sz="4400" b="1" dirty="0" smtClean="0">
                <a:solidFill>
                  <a:schemeClr val="bg1"/>
                </a:solidFill>
                <a:sym typeface="+mn-ea"/>
              </a:rPr>
              <a:t>P15</a:t>
            </a:r>
            <a:endParaRPr lang="zh-CN" altLang="en-US" sz="4400" b="1" dirty="0">
              <a:solidFill>
                <a:schemeClr val="bg1"/>
              </a:solidFill>
            </a:endParaRPr>
          </a:p>
        </p:txBody>
      </p:sp>
      <p:sp>
        <p:nvSpPr>
          <p:cNvPr id="11" name="文本框 10"/>
          <p:cNvSpPr txBox="1"/>
          <p:nvPr/>
        </p:nvSpPr>
        <p:spPr>
          <a:xfrm>
            <a:off x="132715" y="1360805"/>
            <a:ext cx="3905885" cy="4154170"/>
          </a:xfrm>
          <a:prstGeom prst="rect">
            <a:avLst/>
          </a:prstGeom>
          <a:noFill/>
        </p:spPr>
        <p:txBody>
          <a:bodyPr wrap="square" rtlCol="0" anchor="t">
            <a:spAutoFit/>
          </a:bodyPr>
          <a:lstStyle/>
          <a:p>
            <a:pPr>
              <a:lnSpc>
                <a:spcPct val="200000"/>
              </a:lnSpc>
            </a:pPr>
            <a:r>
              <a:rPr lang="en-US" altLang="zh-CN" sz="4400" b="1">
                <a:solidFill>
                  <a:schemeClr val="tx1"/>
                </a:solidFill>
                <a:latin typeface="Calibri" panose="020F0502020204030204" charset="0"/>
              </a:rPr>
              <a:t>(1)“</a:t>
            </a:r>
            <a:r>
              <a:rPr lang="zh-CN" altLang="en-US" sz="4400" b="1">
                <a:latin typeface="Calibri" panose="020F0502020204030204" charset="0"/>
                <a:sym typeface="+mn-ea"/>
              </a:rPr>
              <a:t>两个必然</a:t>
            </a:r>
            <a:r>
              <a:rPr lang="en-US" altLang="zh-CN" sz="4400" b="1">
                <a:solidFill>
                  <a:schemeClr val="tx1"/>
                </a:solidFill>
                <a:latin typeface="Calibri" panose="020F0502020204030204" charset="0"/>
              </a:rPr>
              <a:t>”</a:t>
            </a:r>
          </a:p>
          <a:p>
            <a:pPr>
              <a:lnSpc>
                <a:spcPct val="200000"/>
              </a:lnSpc>
            </a:pPr>
            <a:r>
              <a:rPr lang="en-US" altLang="zh-CN" sz="4400" b="1">
                <a:latin typeface="Calibri" panose="020F0502020204030204" charset="0"/>
                <a:sym typeface="+mn-ea"/>
              </a:rPr>
              <a:t>(2)</a:t>
            </a:r>
            <a:r>
              <a:rPr lang="zh-CN" altLang="en-US" sz="4400" b="1">
                <a:solidFill>
                  <a:schemeClr val="tx1"/>
                </a:solidFill>
                <a:latin typeface="Calibri" panose="020F0502020204030204" charset="0"/>
              </a:rPr>
              <a:t>一个政党</a:t>
            </a:r>
          </a:p>
          <a:p>
            <a:pPr>
              <a:lnSpc>
                <a:spcPct val="200000"/>
              </a:lnSpc>
            </a:pPr>
            <a:r>
              <a:rPr lang="en-US" altLang="zh-CN" sz="4400" b="1">
                <a:latin typeface="Calibri" panose="020F0502020204030204" charset="0"/>
                <a:sym typeface="+mn-ea"/>
              </a:rPr>
              <a:t>(3)</a:t>
            </a:r>
            <a:r>
              <a:rPr lang="zh-CN" altLang="en-US" sz="4400" b="1">
                <a:solidFill>
                  <a:schemeClr val="tx1"/>
                </a:solidFill>
                <a:latin typeface="Calibri" panose="020F0502020204030204" charset="0"/>
              </a:rPr>
              <a:t>一个目标</a:t>
            </a:r>
          </a:p>
        </p:txBody>
      </p:sp>
      <p:sp>
        <p:nvSpPr>
          <p:cNvPr id="12" name="文本框 11"/>
          <p:cNvSpPr txBox="1"/>
          <p:nvPr/>
        </p:nvSpPr>
        <p:spPr>
          <a:xfrm>
            <a:off x="3209290" y="1694180"/>
            <a:ext cx="5625465" cy="1322070"/>
          </a:xfrm>
          <a:prstGeom prst="rect">
            <a:avLst/>
          </a:prstGeom>
          <a:noFill/>
        </p:spPr>
        <p:txBody>
          <a:bodyPr wrap="square" rtlCol="0" anchor="t">
            <a:spAutoFit/>
          </a:bodyPr>
          <a:lstStyle/>
          <a:p>
            <a:pPr algn="ctr">
              <a:lnSpc>
                <a:spcPct val="100000"/>
              </a:lnSpc>
            </a:pPr>
            <a:r>
              <a:rPr lang="en-US" altLang="zh-CN" sz="4000" b="1">
                <a:solidFill>
                  <a:srgbClr val="FF0000"/>
                </a:solidFill>
              </a:rPr>
              <a:t>   </a:t>
            </a:r>
            <a:r>
              <a:rPr lang="zh-CN" altLang="en-US" sz="4000" b="1">
                <a:solidFill>
                  <a:srgbClr val="FF0000"/>
                </a:solidFill>
              </a:rPr>
              <a:t>资本主义必然灭亡</a:t>
            </a:r>
          </a:p>
          <a:p>
            <a:pPr algn="ctr">
              <a:lnSpc>
                <a:spcPct val="100000"/>
              </a:lnSpc>
            </a:pPr>
            <a:r>
              <a:rPr lang="zh-CN" altLang="en-US" sz="4000" b="1">
                <a:solidFill>
                  <a:srgbClr val="FF0000"/>
                </a:solidFill>
              </a:rPr>
              <a:t>   社会主义必然胜利</a:t>
            </a:r>
          </a:p>
        </p:txBody>
      </p:sp>
      <p:sp>
        <p:nvSpPr>
          <p:cNvPr id="5" name="文本框 4"/>
          <p:cNvSpPr txBox="1"/>
          <p:nvPr/>
        </p:nvSpPr>
        <p:spPr>
          <a:xfrm>
            <a:off x="3209290" y="4371340"/>
            <a:ext cx="6521450" cy="1568450"/>
          </a:xfrm>
          <a:prstGeom prst="rect">
            <a:avLst/>
          </a:prstGeom>
          <a:noFill/>
        </p:spPr>
        <p:txBody>
          <a:bodyPr wrap="square" rtlCol="0" anchor="t">
            <a:spAutoFit/>
          </a:bodyPr>
          <a:lstStyle/>
          <a:p>
            <a:pPr algn="ctr">
              <a:lnSpc>
                <a:spcPct val="120000"/>
              </a:lnSpc>
            </a:pPr>
            <a:r>
              <a:rPr lang="zh-CN" altLang="en-US" sz="4000" b="1">
                <a:solidFill>
                  <a:srgbClr val="FF0000"/>
                </a:solidFill>
              </a:rPr>
              <a:t>建立共产主义社会</a:t>
            </a:r>
          </a:p>
          <a:p>
            <a:pPr algn="ctr">
              <a:lnSpc>
                <a:spcPct val="120000"/>
              </a:lnSpc>
            </a:pPr>
            <a:r>
              <a:rPr lang="zh-CN" altLang="en-US" sz="4000" b="1">
                <a:solidFill>
                  <a:srgbClr val="FF0000"/>
                </a:solidFill>
              </a:rPr>
              <a:t>实现人的自由全面发展</a:t>
            </a:r>
          </a:p>
        </p:txBody>
      </p:sp>
      <p:sp>
        <p:nvSpPr>
          <p:cNvPr id="7" name="文本框 6"/>
          <p:cNvSpPr txBox="1"/>
          <p:nvPr/>
        </p:nvSpPr>
        <p:spPr>
          <a:xfrm>
            <a:off x="3209290" y="3292475"/>
            <a:ext cx="5625465" cy="706755"/>
          </a:xfrm>
          <a:prstGeom prst="rect">
            <a:avLst/>
          </a:prstGeom>
          <a:noFill/>
        </p:spPr>
        <p:txBody>
          <a:bodyPr wrap="square" rtlCol="0" anchor="t">
            <a:spAutoFit/>
          </a:bodyPr>
          <a:lstStyle/>
          <a:p>
            <a:pPr algn="ctr">
              <a:lnSpc>
                <a:spcPct val="100000"/>
              </a:lnSpc>
            </a:pPr>
            <a:r>
              <a:rPr lang="zh-CN" altLang="en-US" sz="4000" b="1">
                <a:solidFill>
                  <a:srgbClr val="FF0000"/>
                </a:solidFill>
              </a:rPr>
              <a:t>无产阶级政党</a:t>
            </a:r>
          </a:p>
        </p:txBody>
      </p:sp>
      <p:grpSp>
        <p:nvGrpSpPr>
          <p:cNvPr id="8" name="组合 7"/>
          <p:cNvGrpSpPr/>
          <p:nvPr/>
        </p:nvGrpSpPr>
        <p:grpSpPr>
          <a:xfrm>
            <a:off x="10095556" y="83707"/>
            <a:ext cx="2024306" cy="2373862"/>
            <a:chOff x="3558866" y="1635647"/>
            <a:chExt cx="2024306" cy="2373862"/>
          </a:xfrm>
        </p:grpSpPr>
        <p:grpSp>
          <p:nvGrpSpPr>
            <p:cNvPr id="63" name="íśḷide"/>
            <p:cNvGrpSpPr/>
            <p:nvPr/>
          </p:nvGrpSpPr>
          <p:grpSpPr>
            <a:xfrm>
              <a:off x="3710333" y="1635647"/>
              <a:ext cx="1723334" cy="2373862"/>
              <a:chOff x="1476375" y="2300288"/>
              <a:chExt cx="2876550" cy="3962399"/>
            </a:xfrm>
          </p:grpSpPr>
          <p:sp>
            <p:nvSpPr>
              <p:cNvPr id="113" name="íš1íḑè"/>
              <p:cNvSpPr/>
              <p:nvPr/>
            </p:nvSpPr>
            <p:spPr>
              <a:xfrm>
                <a:off x="1476375" y="2481262"/>
                <a:ext cx="2876550" cy="3781425"/>
              </a:xfrm>
              <a:prstGeom prst="roundRect">
                <a:avLst>
                  <a:gd name="adj" fmla="val 9051"/>
                </a:avLst>
              </a:prstGeom>
              <a:solidFill>
                <a:srgbClr val="E71E17"/>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14" name="íSľíde"/>
              <p:cNvSpPr/>
              <p:nvPr/>
            </p:nvSpPr>
            <p:spPr>
              <a:xfrm>
                <a:off x="1673821" y="2752344"/>
                <a:ext cx="2481658" cy="3338893"/>
              </a:xfrm>
              <a:prstGeom prst="roundRect">
                <a:avLst>
                  <a:gd name="adj" fmla="val 9051"/>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15" name="ïSľîḍe"/>
              <p:cNvSpPr/>
              <p:nvPr/>
            </p:nvSpPr>
            <p:spPr>
              <a:xfrm>
                <a:off x="1990726" y="2895601"/>
                <a:ext cx="195262" cy="195262"/>
              </a:xfrm>
              <a:prstGeom prst="ellipse">
                <a:avLst/>
              </a:prstGeom>
              <a:solidFill>
                <a:srgbClr val="CB171C"/>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16" name="ïṥḷïḓè"/>
              <p:cNvSpPr/>
              <p:nvPr/>
            </p:nvSpPr>
            <p:spPr>
              <a:xfrm>
                <a:off x="2383434" y="2895601"/>
                <a:ext cx="195262" cy="195262"/>
              </a:xfrm>
              <a:prstGeom prst="ellipse">
                <a:avLst/>
              </a:prstGeom>
              <a:solidFill>
                <a:srgbClr val="CB171C"/>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17" name="íšľiḋé"/>
              <p:cNvSpPr/>
              <p:nvPr/>
            </p:nvSpPr>
            <p:spPr>
              <a:xfrm>
                <a:off x="3248026" y="2895601"/>
                <a:ext cx="195262" cy="195262"/>
              </a:xfrm>
              <a:prstGeom prst="ellipse">
                <a:avLst/>
              </a:prstGeom>
              <a:solidFill>
                <a:srgbClr val="CB171C"/>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18" name="íśļïḓè"/>
              <p:cNvSpPr/>
              <p:nvPr/>
            </p:nvSpPr>
            <p:spPr>
              <a:xfrm>
                <a:off x="3640734" y="2895601"/>
                <a:ext cx="195262" cy="195262"/>
              </a:xfrm>
              <a:prstGeom prst="ellipse">
                <a:avLst/>
              </a:prstGeom>
              <a:solidFill>
                <a:srgbClr val="CB171C"/>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19" name="îS1idê"/>
              <p:cNvSpPr/>
              <p:nvPr/>
            </p:nvSpPr>
            <p:spPr>
              <a:xfrm>
                <a:off x="2032398" y="2300288"/>
                <a:ext cx="111918" cy="728661"/>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20" name="i$ḷiďé"/>
              <p:cNvSpPr/>
              <p:nvPr/>
            </p:nvSpPr>
            <p:spPr>
              <a:xfrm>
                <a:off x="2425106" y="2300288"/>
                <a:ext cx="111918" cy="728661"/>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21" name="iSļide"/>
              <p:cNvSpPr/>
              <p:nvPr/>
            </p:nvSpPr>
            <p:spPr>
              <a:xfrm>
                <a:off x="3289698" y="2300288"/>
                <a:ext cx="111918" cy="728661"/>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22" name="íṩ1îďé"/>
              <p:cNvSpPr/>
              <p:nvPr/>
            </p:nvSpPr>
            <p:spPr>
              <a:xfrm>
                <a:off x="3682406" y="2300288"/>
                <a:ext cx="111918" cy="728661"/>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196" name="组合 195"/>
            <p:cNvGrpSpPr/>
            <p:nvPr/>
          </p:nvGrpSpPr>
          <p:grpSpPr>
            <a:xfrm>
              <a:off x="4139952" y="2067694"/>
              <a:ext cx="813896" cy="813896"/>
              <a:chOff x="1612386" y="1327568"/>
              <a:chExt cx="799374" cy="799374"/>
            </a:xfrm>
          </p:grpSpPr>
          <p:sp>
            <p:nvSpPr>
              <p:cNvPr id="197" name="椭圆 196"/>
              <p:cNvSpPr/>
              <p:nvPr/>
            </p:nvSpPr>
            <p:spPr>
              <a:xfrm>
                <a:off x="1612386" y="1327568"/>
                <a:ext cx="799374" cy="799374"/>
              </a:xfrm>
              <a:prstGeom prst="ellipse">
                <a:avLst/>
              </a:prstGeom>
              <a:solidFill>
                <a:srgbClr val="E71E17"/>
              </a:solidFill>
              <a:ln>
                <a:solidFill>
                  <a:srgbClr val="F5F1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8" name="Freeform 9"/>
              <p:cNvSpPr/>
              <p:nvPr/>
            </p:nvSpPr>
            <p:spPr bwMode="auto">
              <a:xfrm>
                <a:off x="1763905" y="1469174"/>
                <a:ext cx="592153" cy="483558"/>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FEFAF9"/>
              </a:solidFill>
              <a:ln>
                <a:noFill/>
              </a:ln>
            </p:spPr>
            <p:txBody>
              <a:bodyPr vert="horz" wrap="square" lIns="66151" tIns="33076" rIns="66151" bIns="33076" numCol="1" anchor="t" anchorCtr="0" compatLnSpc="1"/>
              <a:lstStyle/>
              <a:p>
                <a:endParaRPr lang="zh-CN" altLang="en-US" sz="1300">
                  <a:solidFill>
                    <a:schemeClr val="bg1"/>
                  </a:solidFill>
                </a:endParaRPr>
              </a:p>
            </p:txBody>
          </p:sp>
        </p:grpSp>
        <p:sp>
          <p:nvSpPr>
            <p:cNvPr id="200" name="矩形 199"/>
            <p:cNvSpPr/>
            <p:nvPr/>
          </p:nvSpPr>
          <p:spPr>
            <a:xfrm>
              <a:off x="3558866" y="2871609"/>
              <a:ext cx="2024306" cy="1077218"/>
            </a:xfrm>
            <a:prstGeom prst="rect">
              <a:avLst/>
            </a:prstGeom>
          </p:spPr>
          <p:txBody>
            <a:bodyPr wrap="square">
              <a:spAutoFit/>
            </a:bodyPr>
            <a:lstStyle/>
            <a:p>
              <a:pPr algn="ctr"/>
              <a:r>
                <a:rPr lang="zh-CN" altLang="en-US" sz="3200" b="1" dirty="0">
                  <a:solidFill>
                    <a:srgbClr val="FF0000"/>
                  </a:solidFill>
                  <a:latin typeface="微软雅黑" panose="020B0503020204020204" pitchFamily="34" charset="-122"/>
                  <a:ea typeface="微软雅黑" panose="020B0503020204020204" pitchFamily="34" charset="-122"/>
                </a:rPr>
                <a:t>共产党</a:t>
              </a:r>
              <a:endParaRPr lang="en-US" altLang="zh-CN" sz="3200" b="1" dirty="0">
                <a:solidFill>
                  <a:srgbClr val="FF0000"/>
                </a:solidFill>
                <a:latin typeface="微软雅黑" panose="020B0503020204020204" pitchFamily="34" charset="-122"/>
                <a:ea typeface="微软雅黑" panose="020B0503020204020204" pitchFamily="34" charset="-122"/>
              </a:endParaRPr>
            </a:p>
            <a:p>
              <a:pPr algn="ctr"/>
              <a:r>
                <a:rPr lang="zh-CN" altLang="en-US" sz="3200" b="1" dirty="0">
                  <a:solidFill>
                    <a:srgbClr val="FF0000"/>
                  </a:solidFill>
                  <a:latin typeface="微软雅黑" panose="020B0503020204020204" pitchFamily="34" charset="-122"/>
                  <a:ea typeface="微软雅黑" panose="020B0503020204020204" pitchFamily="34" charset="-122"/>
                </a:rPr>
                <a:t>宣言</a:t>
              </a:r>
            </a:p>
          </p:txBody>
        </p:sp>
      </p:gr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15240" y="-66040"/>
            <a:ext cx="12192000" cy="6875145"/>
          </a:xfrm>
          <a:prstGeom prst="rect">
            <a:avLst/>
          </a:prstGeom>
          <a:noFill/>
          <a:ln w="9525">
            <a:noFill/>
          </a:ln>
        </p:spPr>
      </p:pic>
      <p:pic>
        <p:nvPicPr>
          <p:cNvPr id="3" name="图片 2" descr="红色水墨"/>
          <p:cNvPicPr>
            <a:picLocks noChangeAspect="1"/>
          </p:cNvPicPr>
          <p:nvPr/>
        </p:nvPicPr>
        <p:blipFill>
          <a:blip r:embed="rId3"/>
          <a:srcRect l="25852" t="47623" r="-189"/>
          <a:stretch>
            <a:fillRect/>
          </a:stretch>
        </p:blipFill>
        <p:spPr>
          <a:xfrm>
            <a:off x="-15240" y="-44450"/>
            <a:ext cx="7477125" cy="1811655"/>
          </a:xfrm>
          <a:prstGeom prst="rect">
            <a:avLst/>
          </a:prstGeom>
        </p:spPr>
      </p:pic>
      <p:pic>
        <p:nvPicPr>
          <p:cNvPr id="2" name="图片 1"/>
          <p:cNvPicPr>
            <a:picLocks noChangeAspect="1"/>
          </p:cNvPicPr>
          <p:nvPr/>
        </p:nvPicPr>
        <p:blipFill>
          <a:blip r:embed="rId4"/>
          <a:stretch>
            <a:fillRect/>
          </a:stretch>
        </p:blipFill>
        <p:spPr>
          <a:xfrm>
            <a:off x="159292" y="1811911"/>
            <a:ext cx="3032689" cy="41374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文本框 4"/>
          <p:cNvSpPr txBox="1"/>
          <p:nvPr/>
        </p:nvSpPr>
        <p:spPr>
          <a:xfrm>
            <a:off x="83185" y="86995"/>
            <a:ext cx="4001135" cy="1445260"/>
          </a:xfrm>
          <a:prstGeom prst="rect">
            <a:avLst/>
          </a:prstGeom>
          <a:noFill/>
        </p:spPr>
        <p:txBody>
          <a:bodyPr wrap="none" rtlCol="0" anchor="t">
            <a:spAutoFit/>
          </a:bodyPr>
          <a:lstStyle/>
          <a:p>
            <a:r>
              <a:rPr lang="en-US" altLang="zh-CN" sz="4400" b="1">
                <a:solidFill>
                  <a:schemeClr val="bg1"/>
                </a:solidFill>
              </a:rPr>
              <a:t>4.</a:t>
            </a:r>
            <a:r>
              <a:rPr lang="zh-CN" altLang="en-US" sz="4400" b="1">
                <a:solidFill>
                  <a:schemeClr val="bg1"/>
                </a:solidFill>
              </a:rPr>
              <a:t>马克思主义的</a:t>
            </a:r>
          </a:p>
          <a:p>
            <a:pPr algn="ctr"/>
            <a:r>
              <a:rPr lang="zh-CN" altLang="en-US" sz="4400" b="1">
                <a:solidFill>
                  <a:schemeClr val="bg1"/>
                </a:solidFill>
              </a:rPr>
              <a:t>鲜明特征</a:t>
            </a:r>
          </a:p>
        </p:txBody>
      </p:sp>
      <p:sp>
        <p:nvSpPr>
          <p:cNvPr id="8" name="矩形 7"/>
          <p:cNvSpPr/>
          <p:nvPr/>
        </p:nvSpPr>
        <p:spPr>
          <a:xfrm>
            <a:off x="5104148" y="5264094"/>
            <a:ext cx="309880" cy="521970"/>
          </a:xfrm>
          <a:prstGeom prst="rect">
            <a:avLst/>
          </a:prstGeom>
          <a:effectLst/>
        </p:spPr>
        <p:txBody>
          <a:bodyPr wrap="none">
            <a:spAutoFit/>
          </a:bodyPr>
          <a:lstStyle/>
          <a:p>
            <a:pPr lvl="0"/>
            <a:endParaRPr lang="zh-CN" altLang="en-US" sz="2800" kern="0" dirty="0">
              <a:solidFill>
                <a:schemeClr val="bg1">
                  <a:lumMod val="50000"/>
                </a:schemeClr>
              </a:solidFill>
              <a:latin typeface="+mj-ea"/>
              <a:ea typeface="+mj-ea"/>
            </a:endParaRPr>
          </a:p>
        </p:txBody>
      </p:sp>
      <p:sp>
        <p:nvSpPr>
          <p:cNvPr id="16" name="îŝḷiďè"/>
          <p:cNvSpPr/>
          <p:nvPr/>
        </p:nvSpPr>
        <p:spPr>
          <a:xfrm>
            <a:off x="4402455" y="5264150"/>
            <a:ext cx="3343910" cy="1482090"/>
          </a:xfrm>
          <a:prstGeom prst="rect">
            <a:avLst/>
          </a:prstGeom>
        </p:spPr>
        <p:txBody>
          <a:bodyPr wrap="square" lIns="0" tIns="0" rIns="0" bIns="0" anchor="t" anchorCtr="0">
            <a:noAutofit/>
          </a:bodyPr>
          <a:lstStyle/>
          <a:p>
            <a:pPr>
              <a:lnSpc>
                <a:spcPct val="100000"/>
              </a:lnSpc>
            </a:pPr>
            <a:r>
              <a:rPr lang="zh-CN" altLang="en-US" sz="2800" b="1" dirty="0">
                <a:solidFill>
                  <a:srgbClr val="FF0000"/>
                </a:solidFill>
                <a:latin typeface="+mj-ea"/>
                <a:ea typeface="+mj-ea"/>
              </a:rPr>
              <a:t>马克思主义是科学的理论，创造性地揭示了人类社会发展规律。</a:t>
            </a:r>
          </a:p>
        </p:txBody>
      </p:sp>
      <p:sp>
        <p:nvSpPr>
          <p:cNvPr id="17" name="íṥľîdé"/>
          <p:cNvSpPr/>
          <p:nvPr/>
        </p:nvSpPr>
        <p:spPr>
          <a:xfrm>
            <a:off x="3147060" y="1532255"/>
            <a:ext cx="2967990" cy="1749425"/>
          </a:xfrm>
          <a:prstGeom prst="rect">
            <a:avLst/>
          </a:prstGeom>
        </p:spPr>
        <p:txBody>
          <a:bodyPr wrap="square" lIns="0" tIns="0" rIns="0" bIns="0" anchor="t" anchorCtr="0">
            <a:noAutofit/>
          </a:bodyPr>
          <a:lstStyle/>
          <a:p>
            <a:pPr>
              <a:lnSpc>
                <a:spcPct val="100000"/>
              </a:lnSpc>
            </a:pPr>
            <a:r>
              <a:rPr lang="zh-CN" altLang="en-US" sz="2800" b="1" dirty="0">
                <a:solidFill>
                  <a:srgbClr val="FF0000"/>
                </a:solidFill>
                <a:latin typeface="+mj-ea"/>
                <a:ea typeface="+mj-ea"/>
              </a:rPr>
              <a:t>马克思主义是人民的理论，第一次创立了人民实现自身解放的思想体系。</a:t>
            </a:r>
          </a:p>
        </p:txBody>
      </p:sp>
      <p:sp>
        <p:nvSpPr>
          <p:cNvPr id="18" name="ïŝ1ïḋé"/>
          <p:cNvSpPr/>
          <p:nvPr/>
        </p:nvSpPr>
        <p:spPr>
          <a:xfrm>
            <a:off x="8670290" y="1271905"/>
            <a:ext cx="3367405" cy="1388110"/>
          </a:xfrm>
          <a:prstGeom prst="rect">
            <a:avLst/>
          </a:prstGeom>
        </p:spPr>
        <p:txBody>
          <a:bodyPr wrap="square" lIns="0" tIns="0" rIns="0" bIns="0" anchor="t" anchorCtr="0">
            <a:noAutofit/>
          </a:bodyPr>
          <a:lstStyle/>
          <a:p>
            <a:pPr>
              <a:lnSpc>
                <a:spcPct val="100000"/>
              </a:lnSpc>
            </a:pPr>
            <a:r>
              <a:rPr lang="zh-CN" altLang="en-US" sz="2800" b="1" dirty="0">
                <a:solidFill>
                  <a:srgbClr val="FF0000"/>
                </a:solidFill>
                <a:latin typeface="+mj-ea"/>
                <a:ea typeface="+mj-ea"/>
              </a:rPr>
              <a:t>马克思主义是实践的理论，指引着人民改造世界的行动。</a:t>
            </a:r>
          </a:p>
        </p:txBody>
      </p:sp>
      <p:sp>
        <p:nvSpPr>
          <p:cNvPr id="20" name="ïṡlidê"/>
          <p:cNvSpPr/>
          <p:nvPr/>
        </p:nvSpPr>
        <p:spPr>
          <a:xfrm>
            <a:off x="8875395" y="3935730"/>
            <a:ext cx="3316605" cy="1609725"/>
          </a:xfrm>
          <a:prstGeom prst="rect">
            <a:avLst/>
          </a:prstGeom>
        </p:spPr>
        <p:txBody>
          <a:bodyPr wrap="square" lIns="0" tIns="0" rIns="0" bIns="0" anchor="t" anchorCtr="0">
            <a:noAutofit/>
          </a:bodyPr>
          <a:lstStyle/>
          <a:p>
            <a:pPr>
              <a:lnSpc>
                <a:spcPct val="120000"/>
              </a:lnSpc>
            </a:pPr>
            <a:r>
              <a:rPr lang="zh-CN" altLang="en-US" sz="2800" b="1" dirty="0">
                <a:solidFill>
                  <a:srgbClr val="FF0000"/>
                </a:solidFill>
                <a:latin typeface="+mj-ea"/>
                <a:ea typeface="+mj-ea"/>
              </a:rPr>
              <a:t>马克思主义是不断发展的开放的理论，始终站在时代前沿。</a:t>
            </a:r>
          </a:p>
        </p:txBody>
      </p:sp>
      <p:cxnSp>
        <p:nvCxnSpPr>
          <p:cNvPr id="21" name="Connector: Curved 21"/>
          <p:cNvCxnSpPr/>
          <p:nvPr/>
        </p:nvCxnSpPr>
        <p:spPr>
          <a:xfrm rot="5400000" flipH="1" flipV="1">
            <a:off x="3929646" y="3891730"/>
            <a:ext cx="800432" cy="620677"/>
          </a:xfrm>
          <a:prstGeom prst="curvedConnector3">
            <a:avLst/>
          </a:prstGeom>
          <a:ln w="25400">
            <a:solidFill>
              <a:srgbClr val="E71E17"/>
            </a:solidFill>
            <a:prstDash val="sysDot"/>
          </a:ln>
        </p:spPr>
        <p:style>
          <a:lnRef idx="1">
            <a:schemeClr val="accent1"/>
          </a:lnRef>
          <a:fillRef idx="0">
            <a:schemeClr val="accent1"/>
          </a:fillRef>
          <a:effectRef idx="0">
            <a:schemeClr val="accent1"/>
          </a:effectRef>
          <a:fontRef idx="minor">
            <a:schemeClr val="tx1"/>
          </a:fontRef>
        </p:style>
      </p:cxnSp>
      <p:sp>
        <p:nvSpPr>
          <p:cNvPr id="22" name="íşḷíde"/>
          <p:cNvSpPr/>
          <p:nvPr/>
        </p:nvSpPr>
        <p:spPr>
          <a:xfrm rot="20820000">
            <a:off x="5143500" y="2677160"/>
            <a:ext cx="2812415" cy="793750"/>
          </a:xfrm>
          <a:custGeom>
            <a:avLst/>
            <a:gdLst>
              <a:gd name="connsiteX0" fmla="*/ 0 w 2955851"/>
              <a:gd name="connsiteY0" fmla="*/ 845092 h 845092"/>
              <a:gd name="connsiteX1" fmla="*/ 935665 w 2955851"/>
              <a:gd name="connsiteY1" fmla="*/ 58282 h 845092"/>
              <a:gd name="connsiteX2" fmla="*/ 2955851 w 2955851"/>
              <a:gd name="connsiteY2" fmla="*/ 58282 h 845092"/>
            </a:gdLst>
            <a:ahLst/>
            <a:cxnLst>
              <a:cxn ang="0">
                <a:pos x="connsiteX0" y="connsiteY0"/>
              </a:cxn>
              <a:cxn ang="0">
                <a:pos x="connsiteX1" y="connsiteY1"/>
              </a:cxn>
              <a:cxn ang="0">
                <a:pos x="connsiteX2" y="connsiteY2"/>
              </a:cxn>
            </a:cxnLst>
            <a:rect l="l" t="t" r="r" b="b"/>
            <a:pathLst>
              <a:path w="2955851" h="845092">
                <a:moveTo>
                  <a:pt x="0" y="845092"/>
                </a:moveTo>
                <a:cubicBezTo>
                  <a:pt x="221511" y="517254"/>
                  <a:pt x="443023" y="189417"/>
                  <a:pt x="935665" y="58282"/>
                </a:cubicBezTo>
                <a:cubicBezTo>
                  <a:pt x="1428307" y="-72853"/>
                  <a:pt x="2955851" y="58282"/>
                  <a:pt x="2955851" y="58282"/>
                </a:cubicBezTo>
              </a:path>
            </a:pathLst>
          </a:custGeom>
          <a:noFill/>
          <a:ln w="25400">
            <a:solidFill>
              <a:srgbClr val="E71E1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3" name="Connector: Curved 23"/>
          <p:cNvCxnSpPr/>
          <p:nvPr/>
        </p:nvCxnSpPr>
        <p:spPr>
          <a:xfrm rot="10800000" flipH="1" flipV="1">
            <a:off x="7986157" y="2941231"/>
            <a:ext cx="739619" cy="860192"/>
          </a:xfrm>
          <a:prstGeom prst="curvedConnector4">
            <a:avLst>
              <a:gd name="adj1" fmla="val -23181"/>
              <a:gd name="adj2" fmla="val 53346"/>
            </a:avLst>
          </a:prstGeom>
          <a:ln w="25400">
            <a:solidFill>
              <a:srgbClr val="E71E17"/>
            </a:solidFill>
            <a:prstDash val="sysDot"/>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3838575" y="4493895"/>
            <a:ext cx="800735" cy="770255"/>
            <a:chOff x="1181468" y="3587209"/>
            <a:chExt cx="614030" cy="614030"/>
          </a:xfrm>
        </p:grpSpPr>
        <p:sp>
          <p:nvSpPr>
            <p:cNvPr id="25" name="išḷïde"/>
            <p:cNvSpPr/>
            <p:nvPr/>
          </p:nvSpPr>
          <p:spPr>
            <a:xfrm>
              <a:off x="1181468" y="3587209"/>
              <a:ext cx="614030" cy="614030"/>
            </a:xfrm>
            <a:prstGeom prst="ellipse">
              <a:avLst/>
            </a:prstGeom>
            <a:solidFill>
              <a:srgbClr val="E71E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íṡ1íďe"/>
            <p:cNvSpPr txBox="1"/>
            <p:nvPr/>
          </p:nvSpPr>
          <p:spPr>
            <a:xfrm>
              <a:off x="1265345" y="3785095"/>
              <a:ext cx="446276" cy="231473"/>
            </a:xfrm>
            <a:prstGeom prst="rect">
              <a:avLst/>
            </a:prstGeom>
            <a:noFill/>
          </p:spPr>
          <p:txBody>
            <a:bodyPr wrap="none" anchor="ctr">
              <a:noAutofit/>
            </a:bodyPr>
            <a:lstStyle/>
            <a:p>
              <a:r>
                <a:rPr lang="en-US" sz="3200" dirty="0">
                  <a:solidFill>
                    <a:schemeClr val="bg1"/>
                  </a:solidFill>
                  <a:latin typeface="Agency FB" panose="020B0503020202020204" pitchFamily="34" charset="0"/>
                  <a:ea typeface="+mj-ea"/>
                </a:rPr>
                <a:t>01</a:t>
              </a:r>
            </a:p>
          </p:txBody>
        </p:sp>
      </p:grpSp>
      <p:grpSp>
        <p:nvGrpSpPr>
          <p:cNvPr id="27" name="组合 26"/>
          <p:cNvGrpSpPr/>
          <p:nvPr/>
        </p:nvGrpSpPr>
        <p:grpSpPr>
          <a:xfrm>
            <a:off x="4500880" y="3281680"/>
            <a:ext cx="767715" cy="767080"/>
            <a:chOff x="1971300" y="2335995"/>
            <a:chExt cx="614030" cy="614030"/>
          </a:xfrm>
        </p:grpSpPr>
        <p:sp>
          <p:nvSpPr>
            <p:cNvPr id="28" name="ïṩḻîde"/>
            <p:cNvSpPr/>
            <p:nvPr/>
          </p:nvSpPr>
          <p:spPr>
            <a:xfrm>
              <a:off x="1971300" y="2335995"/>
              <a:ext cx="614030" cy="614030"/>
            </a:xfrm>
            <a:prstGeom prst="ellipse">
              <a:avLst/>
            </a:prstGeom>
            <a:solidFill>
              <a:srgbClr val="E71E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íṡ1íďe"/>
            <p:cNvSpPr txBox="1"/>
            <p:nvPr/>
          </p:nvSpPr>
          <p:spPr>
            <a:xfrm>
              <a:off x="2007552" y="2542410"/>
              <a:ext cx="446276" cy="231473"/>
            </a:xfrm>
            <a:prstGeom prst="rect">
              <a:avLst/>
            </a:prstGeom>
            <a:noFill/>
          </p:spPr>
          <p:txBody>
            <a:bodyPr wrap="none" anchor="ctr">
              <a:noAutofit/>
            </a:bodyPr>
            <a:lstStyle/>
            <a:p>
              <a:r>
                <a:rPr lang="en-US" sz="3200" dirty="0">
                  <a:solidFill>
                    <a:schemeClr val="bg1"/>
                  </a:solidFill>
                  <a:latin typeface="Agency FB" panose="020B0503020202020204" pitchFamily="34" charset="0"/>
                  <a:ea typeface="+mj-ea"/>
                </a:rPr>
                <a:t>02</a:t>
              </a:r>
            </a:p>
          </p:txBody>
        </p:sp>
      </p:grpSp>
      <p:grpSp>
        <p:nvGrpSpPr>
          <p:cNvPr id="30" name="组合 29"/>
          <p:cNvGrpSpPr/>
          <p:nvPr/>
        </p:nvGrpSpPr>
        <p:grpSpPr>
          <a:xfrm>
            <a:off x="7746365" y="2153285"/>
            <a:ext cx="777875" cy="788035"/>
            <a:chOff x="4746314" y="1549991"/>
            <a:chExt cx="398721" cy="398721"/>
          </a:xfrm>
        </p:grpSpPr>
        <p:sp>
          <p:nvSpPr>
            <p:cNvPr id="31" name="íš1iḋe"/>
            <p:cNvSpPr/>
            <p:nvPr/>
          </p:nvSpPr>
          <p:spPr>
            <a:xfrm>
              <a:off x="4746314" y="1549991"/>
              <a:ext cx="398721" cy="398721"/>
            </a:xfrm>
            <a:prstGeom prst="ellipse">
              <a:avLst/>
            </a:prstGeom>
            <a:solidFill>
              <a:srgbClr val="E71E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íṡ1íďe"/>
            <p:cNvSpPr txBox="1"/>
            <p:nvPr/>
          </p:nvSpPr>
          <p:spPr>
            <a:xfrm>
              <a:off x="4784092" y="1633875"/>
              <a:ext cx="323244" cy="231316"/>
            </a:xfrm>
            <a:prstGeom prst="rect">
              <a:avLst/>
            </a:prstGeom>
            <a:noFill/>
          </p:spPr>
          <p:txBody>
            <a:bodyPr wrap="none" anchor="ctr">
              <a:noAutofit/>
            </a:bodyPr>
            <a:lstStyle/>
            <a:p>
              <a:r>
                <a:rPr lang="en-US" sz="2800" dirty="0">
                  <a:solidFill>
                    <a:schemeClr val="bg1"/>
                  </a:solidFill>
                  <a:latin typeface="Agency FB" panose="020B0503020202020204" pitchFamily="34" charset="0"/>
                  <a:ea typeface="+mj-ea"/>
                </a:rPr>
                <a:t>03</a:t>
              </a:r>
            </a:p>
          </p:txBody>
        </p:sp>
      </p:grpSp>
      <p:grpSp>
        <p:nvGrpSpPr>
          <p:cNvPr id="33" name="组合 32"/>
          <p:cNvGrpSpPr/>
          <p:nvPr/>
        </p:nvGrpSpPr>
        <p:grpSpPr>
          <a:xfrm>
            <a:off x="7942580" y="3776980"/>
            <a:ext cx="739775" cy="825500"/>
            <a:chOff x="5535865" y="2794524"/>
            <a:chExt cx="614030" cy="614030"/>
          </a:xfrm>
        </p:grpSpPr>
        <p:sp>
          <p:nvSpPr>
            <p:cNvPr id="34" name="iṩlîḓè"/>
            <p:cNvSpPr/>
            <p:nvPr/>
          </p:nvSpPr>
          <p:spPr>
            <a:xfrm>
              <a:off x="5535865" y="2794524"/>
              <a:ext cx="614030" cy="614030"/>
            </a:xfrm>
            <a:prstGeom prst="ellipse">
              <a:avLst/>
            </a:prstGeom>
            <a:solidFill>
              <a:srgbClr val="E71E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íṡ1íďe"/>
            <p:cNvSpPr txBox="1"/>
            <p:nvPr/>
          </p:nvSpPr>
          <p:spPr>
            <a:xfrm>
              <a:off x="5572117" y="2996197"/>
              <a:ext cx="446276" cy="231473"/>
            </a:xfrm>
            <a:prstGeom prst="rect">
              <a:avLst/>
            </a:prstGeom>
            <a:noFill/>
          </p:spPr>
          <p:txBody>
            <a:bodyPr wrap="none" anchor="ctr">
              <a:noAutofit/>
            </a:bodyPr>
            <a:lstStyle/>
            <a:p>
              <a:r>
                <a:rPr lang="en-US" sz="3200" dirty="0">
                  <a:solidFill>
                    <a:schemeClr val="bg1"/>
                  </a:solidFill>
                  <a:latin typeface="Agency FB" panose="020B0503020202020204" pitchFamily="34" charset="0"/>
                  <a:ea typeface="+mj-ea"/>
                </a:rPr>
                <a:t>04</a:t>
              </a:r>
            </a:p>
          </p:txBody>
        </p:sp>
      </p:gr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par>
                          <p:cTn id="42" fill="hold">
                            <p:stCondLst>
                              <p:cond delay="40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500"/>
                                        <p:tgtEl>
                                          <p:spTgt spid="23"/>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1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6" grpId="0"/>
      <p:bldP spid="17" grpId="0"/>
      <p:bldP spid="18" grpId="0"/>
      <p:bldP spid="20" grpId="0"/>
      <p:bldP spid="2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sp>
        <p:nvSpPr>
          <p:cNvPr id="14" name="矩形 13"/>
          <p:cNvSpPr/>
          <p:nvPr/>
        </p:nvSpPr>
        <p:spPr>
          <a:xfrm>
            <a:off x="3058160" y="3102610"/>
            <a:ext cx="6205855" cy="2108835"/>
          </a:xfrm>
          <a:prstGeom prst="rect">
            <a:avLst/>
          </a:prstGeom>
          <a:noFill/>
          <a:ln w="12700" cap="flat" cmpd="sng" algn="ctr">
            <a:noFill/>
            <a:prstDash val="solid"/>
          </a:ln>
          <a:effectLst/>
        </p:spPr>
        <p:txBody>
          <a:bodyPr lIns="91440" tIns="45720" rIns="91440" bIns="45720" rtlCol="0" anchor="ctr"/>
          <a:lstStyle/>
          <a:p>
            <a:pPr algn="ctr" defTabSz="1218565">
              <a:lnSpc>
                <a:spcPct val="150000"/>
              </a:lnSpc>
            </a:pPr>
            <a:r>
              <a:rPr lang="zh-CN" altLang="en-US" sz="5400" b="1" kern="0" dirty="0">
                <a:solidFill>
                  <a:srgbClr val="D60000"/>
                </a:solidFill>
                <a:latin typeface="微软雅黑" panose="020B0503020204020204" pitchFamily="34" charset="-122"/>
                <a:ea typeface="微软雅黑" panose="020B0503020204020204" pitchFamily="34" charset="-122"/>
              </a:rPr>
              <a:t>红色旗帜飘扬</a:t>
            </a:r>
          </a:p>
          <a:p>
            <a:pPr algn="ctr" defTabSz="1218565">
              <a:lnSpc>
                <a:spcPct val="150000"/>
              </a:lnSpc>
            </a:pPr>
            <a:r>
              <a:rPr lang="zh-CN" altLang="en-US" sz="3200" b="1" kern="0" dirty="0">
                <a:solidFill>
                  <a:srgbClr val="FF0000"/>
                </a:solidFill>
                <a:ea typeface="微软雅黑" panose="020B0503020204020204" pitchFamily="34" charset="-122"/>
                <a:sym typeface="+mn-ea"/>
              </a:rPr>
              <a:t>社会主义从一国到多国的实践</a:t>
            </a:r>
            <a:endParaRPr lang="zh-CN" altLang="en-US" sz="5400" b="1" kern="0" dirty="0">
              <a:solidFill>
                <a:srgbClr val="D60000"/>
              </a:solidFill>
              <a:latin typeface="微软雅黑" panose="020B0503020204020204" pitchFamily="34" charset="-122"/>
              <a:ea typeface="微软雅黑" panose="020B0503020204020204" pitchFamily="34" charset="-122"/>
            </a:endParaRPr>
          </a:p>
        </p:txBody>
      </p:sp>
      <p:sp>
        <p:nvSpPr>
          <p:cNvPr id="9" name="圆角矩形 10"/>
          <p:cNvSpPr/>
          <p:nvPr/>
        </p:nvSpPr>
        <p:spPr>
          <a:xfrm>
            <a:off x="2922270" y="2912110"/>
            <a:ext cx="6477000" cy="2298700"/>
          </a:xfrm>
          <a:prstGeom prst="roundRect">
            <a:avLst>
              <a:gd name="adj" fmla="val 6579"/>
            </a:avLst>
          </a:prstGeom>
          <a:noFill/>
          <a:ln w="12700">
            <a:solidFill>
              <a:srgbClr val="D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1" name="剪去单角的矩形 3"/>
          <p:cNvSpPr/>
          <p:nvPr/>
        </p:nvSpPr>
        <p:spPr>
          <a:xfrm>
            <a:off x="4154174" y="2467513"/>
            <a:ext cx="4013203" cy="444500"/>
          </a:xfrm>
          <a:prstGeom prst="trapezoid">
            <a:avLst>
              <a:gd name="adj" fmla="val 46134"/>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A80000"/>
              </a:solidFill>
              <a:latin typeface="微软雅黑" panose="020B0503020204020204" pitchFamily="34" charset="-122"/>
              <a:ea typeface="微软雅黑" panose="020B0503020204020204" pitchFamily="34" charset="-122"/>
            </a:endParaRPr>
          </a:p>
        </p:txBody>
      </p:sp>
      <p:sp>
        <p:nvSpPr>
          <p:cNvPr id="12" name="剪去单角的矩形 3"/>
          <p:cNvSpPr/>
          <p:nvPr/>
        </p:nvSpPr>
        <p:spPr>
          <a:xfrm>
            <a:off x="4154174" y="2467512"/>
            <a:ext cx="4013203" cy="825499"/>
          </a:xfrm>
          <a:prstGeom prst="trapezoid">
            <a:avLst/>
          </a:prstGeom>
          <a:solidFill>
            <a:srgbClr val="D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矩形 12"/>
          <p:cNvSpPr/>
          <p:nvPr/>
        </p:nvSpPr>
        <p:spPr>
          <a:xfrm>
            <a:off x="4724400" y="2427605"/>
            <a:ext cx="3058795" cy="905510"/>
          </a:xfrm>
          <a:prstGeom prst="rect">
            <a:avLst/>
          </a:prstGeom>
          <a:noFill/>
          <a:ln w="12700" cap="flat" cmpd="sng" algn="ctr">
            <a:noFill/>
            <a:prstDash val="solid"/>
          </a:ln>
          <a:effectLst/>
        </p:spPr>
        <p:txBody>
          <a:bodyPr lIns="91440" tIns="45720" rIns="91440" bIns="45720" rtlCol="0" anchor="ctr"/>
          <a:lstStyle/>
          <a:p>
            <a:pPr algn="ctr" defTabSz="1218565"/>
            <a:r>
              <a:rPr lang="zh-CN" altLang="en-US" sz="4265" b="1" kern="0" dirty="0">
                <a:solidFill>
                  <a:schemeClr val="bg1"/>
                </a:solidFill>
                <a:latin typeface="微软雅黑" panose="020B0503020204020204" pitchFamily="34" charset="-122"/>
                <a:ea typeface="微软雅黑" panose="020B0503020204020204" pitchFamily="34" charset="-122"/>
              </a:rPr>
              <a:t>第 三 部 分</a:t>
            </a: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pic>
        <p:nvPicPr>
          <p:cNvPr id="6" name="图片 5"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sp>
        <p:nvSpPr>
          <p:cNvPr id="8" name="椭圆 7"/>
          <p:cNvSpPr/>
          <p:nvPr/>
        </p:nvSpPr>
        <p:spPr>
          <a:xfrm>
            <a:off x="201097" y="194043"/>
            <a:ext cx="2174095" cy="2593974"/>
          </a:xfrm>
          <a:prstGeom prst="ellipse">
            <a:avLst/>
          </a:prstGeom>
          <a:blipFill dpi="0" rotWithShape="1">
            <a:blip r:embed="rId6">
              <a:extLst>
                <a:ext uri="{28A0092B-C50C-407E-A947-70E740481C1C}">
                  <a14:useLocalDpi xmlns:a14="http://schemas.microsoft.com/office/drawing/2010/main" val="0"/>
                </a:ext>
              </a:extLst>
            </a:blip>
            <a:srcRect/>
            <a:stretch>
              <a:fillRect l="-9461" r="-9461"/>
            </a:stretch>
          </a:blipFill>
          <a:ln>
            <a:solidFill>
              <a:srgbClr val="CEA5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6-30"/>
          <p:cNvPicPr>
            <a:picLocks noChangeAspect="1"/>
          </p:cNvPicPr>
          <p:nvPr/>
        </p:nvPicPr>
        <p:blipFill>
          <a:blip r:embed="rId7"/>
          <a:stretch>
            <a:fillRect/>
          </a:stretch>
        </p:blipFill>
        <p:spPr>
          <a:xfrm>
            <a:off x="9517380" y="4839335"/>
            <a:ext cx="2435225" cy="18021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2000"/>
                            </p:stCondLst>
                            <p:childTnLst>
                              <p:par>
                                <p:cTn id="23" presetID="16" presetClass="entr" presetSubtype="37"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9" grpId="0" bldLvl="0" animBg="1"/>
      <p:bldP spid="11" grpId="0" bldLvl="0" animBg="1"/>
      <p:bldP spid="12" grpId="0" bldLvl="0" animBg="1"/>
      <p:bldP spid="1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3" name="图片 2" descr="红色水墨"/>
          <p:cNvPicPr>
            <a:picLocks noChangeAspect="1"/>
          </p:cNvPicPr>
          <p:nvPr/>
        </p:nvPicPr>
        <p:blipFill>
          <a:blip r:embed="rId4"/>
          <a:srcRect l="25852" t="47623" r="-189"/>
          <a:stretch>
            <a:fillRect/>
          </a:stretch>
        </p:blipFill>
        <p:spPr>
          <a:xfrm>
            <a:off x="0" y="0"/>
            <a:ext cx="7477125" cy="1811655"/>
          </a:xfrm>
          <a:prstGeom prst="rect">
            <a:avLst/>
          </a:prstGeom>
        </p:spPr>
      </p:pic>
      <p:pic>
        <p:nvPicPr>
          <p:cNvPr id="8" name="图片 7"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9" name="图片 8" descr="6-30"/>
          <p:cNvPicPr>
            <a:picLocks noChangeAspect="1"/>
          </p:cNvPicPr>
          <p:nvPr/>
        </p:nvPicPr>
        <p:blipFill>
          <a:blip r:embed="rId6"/>
          <a:stretch>
            <a:fillRect/>
          </a:stretch>
        </p:blipFill>
        <p:spPr>
          <a:xfrm>
            <a:off x="9517380" y="4839335"/>
            <a:ext cx="2435225" cy="1802130"/>
          </a:xfrm>
          <a:prstGeom prst="rect">
            <a:avLst/>
          </a:prstGeom>
        </p:spPr>
      </p:pic>
      <p:pic>
        <p:nvPicPr>
          <p:cNvPr id="11" name="图片 10"/>
          <p:cNvPicPr>
            <a:picLocks noChangeAspect="1"/>
          </p:cNvPicPr>
          <p:nvPr/>
        </p:nvPicPr>
        <p:blipFill>
          <a:blip r:embed="rId7"/>
          <a:stretch>
            <a:fillRect/>
          </a:stretch>
        </p:blipFill>
        <p:spPr>
          <a:xfrm>
            <a:off x="148670" y="1811662"/>
            <a:ext cx="3488792" cy="36661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文本框 1"/>
          <p:cNvSpPr txBox="1"/>
          <p:nvPr/>
        </p:nvSpPr>
        <p:spPr>
          <a:xfrm>
            <a:off x="703580" y="335915"/>
            <a:ext cx="2011680" cy="829945"/>
          </a:xfrm>
          <a:prstGeom prst="rect">
            <a:avLst/>
          </a:prstGeom>
          <a:noFill/>
        </p:spPr>
        <p:txBody>
          <a:bodyPr wrap="none" rtlCol="0" anchor="t">
            <a:spAutoFit/>
          </a:bodyPr>
          <a:lstStyle/>
          <a:p>
            <a:pPr algn="ctr" defTabSz="1218565">
              <a:lnSpc>
                <a:spcPct val="100000"/>
              </a:lnSpc>
            </a:pPr>
            <a:r>
              <a:rPr lang="zh-CN" altLang="en-US" sz="4800" b="1">
                <a:solidFill>
                  <a:schemeClr val="bg1"/>
                </a:solidFill>
                <a:effectLst>
                  <a:outerShdw blurRad="38100" dist="19050" dir="2700000" algn="tl" rotWithShape="0">
                    <a:schemeClr val="dk1">
                      <a:alpha val="40000"/>
                    </a:schemeClr>
                  </a:outerShdw>
                </a:effectLst>
              </a:rPr>
              <a:t>议题三</a:t>
            </a:r>
            <a:endParaRPr lang="en-US" altLang="zh-CN" sz="4800" b="1">
              <a:solidFill>
                <a:schemeClr val="bg1"/>
              </a:solidFill>
              <a:effectLst>
                <a:outerShdw blurRad="38100" dist="19050" dir="2700000" algn="tl" rotWithShape="0">
                  <a:schemeClr val="dk1">
                    <a:alpha val="40000"/>
                  </a:schemeClr>
                </a:outerShdw>
              </a:effectLst>
            </a:endParaRPr>
          </a:p>
        </p:txBody>
      </p:sp>
      <p:sp>
        <p:nvSpPr>
          <p:cNvPr id="100" name="文本框 99"/>
          <p:cNvSpPr txBox="1"/>
          <p:nvPr/>
        </p:nvSpPr>
        <p:spPr>
          <a:xfrm>
            <a:off x="3637280" y="857250"/>
            <a:ext cx="8441055" cy="5692775"/>
          </a:xfrm>
          <a:prstGeom prst="rect">
            <a:avLst/>
          </a:prstGeom>
          <a:noFill/>
          <a:ln w="9525">
            <a:noFill/>
          </a:ln>
        </p:spPr>
        <p:txBody>
          <a:bodyPr wrap="square">
            <a:spAutoFit/>
          </a:bodyPr>
          <a:lstStyle/>
          <a:p>
            <a:pPr indent="0" algn="ctr">
              <a:lnSpc>
                <a:spcPct val="130000"/>
              </a:lnSpc>
            </a:pP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科学社会主义如何实现</a:t>
            </a:r>
          </a:p>
          <a:p>
            <a:pPr indent="0" algn="ctr">
              <a:lnSpc>
                <a:spcPct val="130000"/>
              </a:lnSpc>
            </a:pPr>
            <a:r>
              <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从理论到现实的飞跃</a:t>
            </a:r>
            <a:endParaRPr lang="zh-CN" altLang="en-US" sz="40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endParaRPr>
          </a:p>
          <a:p>
            <a:pPr indent="0">
              <a:lnSpc>
                <a:spcPct val="130000"/>
              </a:lnSpc>
            </a:pPr>
            <a:r>
              <a:rPr lang="en-US" alt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1.</a:t>
            </a:r>
            <a:r>
              <a:rPr lang="zh-CN" alt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十月革命的</a:t>
            </a:r>
            <a:r>
              <a:rPr 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意义是什么</a:t>
            </a:r>
            <a:r>
              <a:rPr 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p>
          <a:p>
            <a:pPr indent="0">
              <a:lnSpc>
                <a:spcPct val="130000"/>
              </a:lnSpc>
            </a:pPr>
            <a:r>
              <a:rPr lang="en-US" alt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2.</a:t>
            </a:r>
            <a:r>
              <a:rPr lang="zh-CN" alt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第一个社会主义国家下的生产关系是什么样的</a:t>
            </a:r>
            <a:r>
              <a:rPr 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a:t>
            </a:r>
          </a:p>
          <a:p>
            <a:pPr indent="0">
              <a:lnSpc>
                <a:spcPct val="130000"/>
              </a:lnSpc>
            </a:pPr>
            <a:r>
              <a:rPr lang="en-US" altLang="zh-CN"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3.</a:t>
            </a:r>
            <a:r>
              <a:rPr lang="zh-CN" altLang="en-US" sz="40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如何正确认识科学社会主义实践过程中的起起伏伏？</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par>
                                <p:cTn id="8" presetID="22" presetClass="entr" presetSubtype="8" fill="hold" nodeType="withEffect">
                                  <p:stCondLst>
                                    <p:cond delay="0"/>
                                  </p:stCondLst>
                                  <p:childTnLst>
                                    <p:set>
                                      <p:cBhvr>
                                        <p:cTn id="9" dur="2000"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par>
                                <p:cTn id="11" presetID="22" presetClass="entr" presetSubtype="8" fill="hold" grpId="0" nodeType="withEffect">
                                  <p:stCondLst>
                                    <p:cond delay="0"/>
                                  </p:stCondLst>
                                  <p:childTnLst>
                                    <p:set>
                                      <p:cBhvr>
                                        <p:cTn id="12" dur="2000" fill="hold">
                                          <p:stCondLst>
                                            <p:cond delay="0"/>
                                          </p:stCondLst>
                                        </p:cTn>
                                        <p:tgtEl>
                                          <p:spTgt spid="100"/>
                                        </p:tgtEl>
                                        <p:attrNameLst>
                                          <p:attrName>style.visibility</p:attrName>
                                        </p:attrNameLst>
                                      </p:cBhvr>
                                      <p:to>
                                        <p:strVal val="visible"/>
                                      </p:to>
                                    </p:set>
                                    <p:animEffect transition="in" filter="wipe(left)">
                                      <p:cBhvr>
                                        <p:cTn id="13"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12700" y="0"/>
            <a:ext cx="12192000" cy="6875145"/>
          </a:xfrm>
          <a:prstGeom prst="rect">
            <a:avLst/>
          </a:prstGeom>
          <a:noFill/>
          <a:ln w="9525">
            <a:noFill/>
          </a:ln>
        </p:spPr>
      </p:pic>
      <p:pic>
        <p:nvPicPr>
          <p:cNvPr id="3" name="图片 2" descr="红色水墨"/>
          <p:cNvPicPr>
            <a:picLocks noChangeAspect="1"/>
          </p:cNvPicPr>
          <p:nvPr/>
        </p:nvPicPr>
        <p:blipFill>
          <a:blip r:embed="rId4"/>
          <a:srcRect l="25852" t="47623" r="-189"/>
          <a:stretch>
            <a:fillRect/>
          </a:stretch>
        </p:blipFill>
        <p:spPr>
          <a:xfrm>
            <a:off x="0" y="0"/>
            <a:ext cx="7477125" cy="1811655"/>
          </a:xfrm>
          <a:prstGeom prst="rect">
            <a:avLst/>
          </a:prstGeom>
        </p:spPr>
      </p:pic>
      <p:pic>
        <p:nvPicPr>
          <p:cNvPr id="6" name="图片 5"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8" name="图片 7" descr="6-30"/>
          <p:cNvPicPr>
            <a:picLocks noChangeAspect="1"/>
          </p:cNvPicPr>
          <p:nvPr/>
        </p:nvPicPr>
        <p:blipFill>
          <a:blip r:embed="rId6"/>
          <a:stretch>
            <a:fillRect/>
          </a:stretch>
        </p:blipFill>
        <p:spPr>
          <a:xfrm>
            <a:off x="9504680" y="4839335"/>
            <a:ext cx="2435225" cy="1802130"/>
          </a:xfrm>
          <a:prstGeom prst="rect">
            <a:avLst/>
          </a:prstGeom>
        </p:spPr>
      </p:pic>
      <p:sp>
        <p:nvSpPr>
          <p:cNvPr id="2" name="文本框 1"/>
          <p:cNvSpPr txBox="1"/>
          <p:nvPr/>
        </p:nvSpPr>
        <p:spPr>
          <a:xfrm>
            <a:off x="20320" y="628650"/>
            <a:ext cx="944880" cy="5262245"/>
          </a:xfrm>
          <a:prstGeom prst="rect">
            <a:avLst/>
          </a:prstGeom>
          <a:noFill/>
        </p:spPr>
        <p:txBody>
          <a:bodyPr wrap="square" rtlCol="0" anchor="t">
            <a:spAutoFit/>
          </a:bodyPr>
          <a:lstStyle/>
          <a:p>
            <a:pPr algn="ctr" defTabSz="1218565">
              <a:lnSpc>
                <a:spcPct val="100000"/>
              </a:lnSpc>
            </a:pPr>
            <a:r>
              <a:rPr lang="zh-CN" altLang="en-US" sz="4800" b="1">
                <a:solidFill>
                  <a:schemeClr val="tx1"/>
                </a:solidFill>
                <a:effectLst/>
              </a:rPr>
              <a:t>第一次伟大尝试</a:t>
            </a:r>
          </a:p>
        </p:txBody>
      </p:sp>
      <p:pic>
        <p:nvPicPr>
          <p:cNvPr id="4" name="图片 3"/>
          <p:cNvPicPr>
            <a:picLocks noChangeAspect="1"/>
          </p:cNvPicPr>
          <p:nvPr/>
        </p:nvPicPr>
        <p:blipFill>
          <a:blip r:embed="rId7"/>
          <a:stretch>
            <a:fillRect/>
          </a:stretch>
        </p:blipFill>
        <p:spPr>
          <a:xfrm>
            <a:off x="952500" y="0"/>
            <a:ext cx="11226800" cy="6875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55"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strVal val="#ppt_w*0.70"/>
                                          </p:val>
                                        </p:tav>
                                        <p:tav tm="100000">
                                          <p:val>
                                            <p:strVal val="#ppt_w"/>
                                          </p:val>
                                        </p:tav>
                                      </p:tavLst>
                                    </p:anim>
                                    <p:anim calcmode="lin" valueType="num">
                                      <p:cBhvr>
                                        <p:cTn id="12" dur="1000" fill="hold"/>
                                        <p:tgtEl>
                                          <p:spTgt spid="4"/>
                                        </p:tgtEl>
                                        <p:attrNameLst>
                                          <p:attrName>ppt_h</p:attrName>
                                        </p:attrNameLst>
                                      </p:cBhvr>
                                      <p:tavLst>
                                        <p:tav tm="0">
                                          <p:val>
                                            <p:strVal val="#ppt_h"/>
                                          </p:val>
                                        </p:tav>
                                        <p:tav tm="100000">
                                          <p:val>
                                            <p:strVal val="#ppt_h"/>
                                          </p:val>
                                        </p:tav>
                                      </p:tavLst>
                                    </p:anim>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12700" y="0"/>
            <a:ext cx="12192000" cy="6875145"/>
          </a:xfrm>
          <a:prstGeom prst="rect">
            <a:avLst/>
          </a:prstGeom>
          <a:noFill/>
          <a:ln w="9525">
            <a:noFill/>
          </a:ln>
        </p:spPr>
      </p:pic>
      <p:pic>
        <p:nvPicPr>
          <p:cNvPr id="3" name="图片 2" descr="红色水墨"/>
          <p:cNvPicPr>
            <a:picLocks noChangeAspect="1"/>
          </p:cNvPicPr>
          <p:nvPr/>
        </p:nvPicPr>
        <p:blipFill>
          <a:blip r:embed="rId4"/>
          <a:srcRect l="25852" t="47623" r="-189"/>
          <a:stretch>
            <a:fillRect/>
          </a:stretch>
        </p:blipFill>
        <p:spPr>
          <a:xfrm>
            <a:off x="0" y="0"/>
            <a:ext cx="7477125" cy="1811655"/>
          </a:xfrm>
          <a:prstGeom prst="rect">
            <a:avLst/>
          </a:prstGeom>
        </p:spPr>
      </p:pic>
      <p:pic>
        <p:nvPicPr>
          <p:cNvPr id="6" name="图片 5"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8" name="图片 7" descr="6-30"/>
          <p:cNvPicPr>
            <a:picLocks noChangeAspect="1"/>
          </p:cNvPicPr>
          <p:nvPr/>
        </p:nvPicPr>
        <p:blipFill>
          <a:blip r:embed="rId6"/>
          <a:stretch>
            <a:fillRect/>
          </a:stretch>
        </p:blipFill>
        <p:spPr>
          <a:xfrm>
            <a:off x="9504680" y="4839335"/>
            <a:ext cx="2435225" cy="1802130"/>
          </a:xfrm>
          <a:prstGeom prst="rect">
            <a:avLst/>
          </a:prstGeom>
        </p:spPr>
      </p:pic>
      <p:sp>
        <p:nvSpPr>
          <p:cNvPr id="2" name="文本框 1"/>
          <p:cNvSpPr txBox="1"/>
          <p:nvPr/>
        </p:nvSpPr>
        <p:spPr>
          <a:xfrm>
            <a:off x="0" y="1664335"/>
            <a:ext cx="944880" cy="4523105"/>
          </a:xfrm>
          <a:prstGeom prst="rect">
            <a:avLst/>
          </a:prstGeom>
          <a:noFill/>
        </p:spPr>
        <p:txBody>
          <a:bodyPr wrap="square" rtlCol="0" anchor="t">
            <a:spAutoFit/>
          </a:bodyPr>
          <a:lstStyle/>
          <a:p>
            <a:pPr algn="ctr" defTabSz="1218565">
              <a:lnSpc>
                <a:spcPct val="100000"/>
              </a:lnSpc>
            </a:pPr>
            <a:r>
              <a:rPr lang="en-US" altLang="zh-CN" sz="4800" b="1">
                <a:solidFill>
                  <a:schemeClr val="tx1"/>
                </a:solidFill>
                <a:effectLst/>
              </a:rPr>
              <a:t>1.</a:t>
            </a:r>
            <a:r>
              <a:rPr lang="zh-CN" altLang="en-US" sz="4800" b="1">
                <a:solidFill>
                  <a:schemeClr val="tx1"/>
                </a:solidFill>
                <a:effectLst/>
              </a:rPr>
              <a:t>伟大的胜利</a:t>
            </a:r>
          </a:p>
        </p:txBody>
      </p:sp>
      <p:pic>
        <p:nvPicPr>
          <p:cNvPr id="5" name="图片 4" descr="C:\Users\Administrator\Desktop\IMG_20190827_231456.jpgIMG_20190827_231456">
            <a:hlinkClick r:id="rId7" action="ppaction://hlinkfile"/>
          </p:cNvPr>
          <p:cNvPicPr>
            <a:picLocks noChangeAspect="1"/>
          </p:cNvPicPr>
          <p:nvPr/>
        </p:nvPicPr>
        <p:blipFill>
          <a:blip r:embed="rId8"/>
          <a:srcRect/>
          <a:stretch>
            <a:fillRect/>
          </a:stretch>
        </p:blipFill>
        <p:spPr>
          <a:xfrm>
            <a:off x="965200" y="-635"/>
            <a:ext cx="11226800" cy="6856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2" name="图片 1"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3" name="图片 2" descr="6-30"/>
          <p:cNvPicPr>
            <a:picLocks noChangeAspect="1"/>
          </p:cNvPicPr>
          <p:nvPr/>
        </p:nvPicPr>
        <p:blipFill>
          <a:blip r:embed="rId5"/>
          <a:stretch>
            <a:fillRect/>
          </a:stretch>
        </p:blipFill>
        <p:spPr>
          <a:xfrm>
            <a:off x="9504680" y="4839335"/>
            <a:ext cx="2435225" cy="1802130"/>
          </a:xfrm>
          <a:prstGeom prst="rect">
            <a:avLst/>
          </a:prstGeom>
        </p:spPr>
      </p:pic>
      <p:pic>
        <p:nvPicPr>
          <p:cNvPr id="6" name="图片 5" descr="红色水墨"/>
          <p:cNvPicPr>
            <a:picLocks noChangeAspect="1"/>
          </p:cNvPicPr>
          <p:nvPr/>
        </p:nvPicPr>
        <p:blipFill>
          <a:blip r:embed="rId6"/>
          <a:srcRect l="25852" t="47623" r="-189"/>
          <a:stretch>
            <a:fillRect/>
          </a:stretch>
        </p:blipFill>
        <p:spPr>
          <a:xfrm>
            <a:off x="0" y="0"/>
            <a:ext cx="7477125" cy="1811655"/>
          </a:xfrm>
          <a:prstGeom prst="rect">
            <a:avLst/>
          </a:prstGeom>
        </p:spPr>
      </p:pic>
      <p:sp>
        <p:nvSpPr>
          <p:cNvPr id="4" name="文本框 3"/>
          <p:cNvSpPr txBox="1"/>
          <p:nvPr/>
        </p:nvSpPr>
        <p:spPr>
          <a:xfrm>
            <a:off x="-635" y="231140"/>
            <a:ext cx="6398260" cy="706755"/>
          </a:xfrm>
          <a:prstGeom prst="rect">
            <a:avLst/>
          </a:prstGeom>
          <a:noFill/>
        </p:spPr>
        <p:txBody>
          <a:bodyPr wrap="square" rtlCol="0" anchor="t">
            <a:spAutoFit/>
          </a:bodyPr>
          <a:lstStyle/>
          <a:p>
            <a:pPr algn="l" defTabSz="1218565">
              <a:lnSpc>
                <a:spcPct val="100000"/>
              </a:lnSpc>
            </a:pPr>
            <a:r>
              <a:rPr lang="en-US" altLang="zh-CN" sz="4000" b="1">
                <a:solidFill>
                  <a:schemeClr val="bg1"/>
                </a:solidFill>
                <a:effectLst/>
              </a:rPr>
              <a:t>1.</a:t>
            </a:r>
            <a:r>
              <a:rPr lang="zh-CN" altLang="en-US" sz="4000" b="1">
                <a:solidFill>
                  <a:schemeClr val="bg1"/>
                </a:solidFill>
                <a:effectLst/>
              </a:rPr>
              <a:t>伟大的胜利</a:t>
            </a:r>
            <a:r>
              <a:rPr lang="en-US" altLang="zh-CN" sz="4000" b="1">
                <a:solidFill>
                  <a:schemeClr val="bg1"/>
                </a:solidFill>
                <a:effectLst/>
              </a:rPr>
              <a:t>——</a:t>
            </a:r>
            <a:r>
              <a:rPr lang="zh-CN" altLang="en-US" sz="4000" b="1">
                <a:solidFill>
                  <a:schemeClr val="bg1"/>
                </a:solidFill>
                <a:effectLst/>
              </a:rPr>
              <a:t>十月革命</a:t>
            </a:r>
          </a:p>
        </p:txBody>
      </p:sp>
      <p:sp>
        <p:nvSpPr>
          <p:cNvPr id="5" name="文本框 4"/>
          <p:cNvSpPr txBox="1"/>
          <p:nvPr/>
        </p:nvSpPr>
        <p:spPr>
          <a:xfrm>
            <a:off x="0" y="1166495"/>
            <a:ext cx="7281746" cy="646331"/>
          </a:xfrm>
          <a:prstGeom prst="rect">
            <a:avLst/>
          </a:prstGeom>
          <a:noFill/>
        </p:spPr>
        <p:txBody>
          <a:bodyPr wrap="square" rtlCol="0" anchor="t">
            <a:spAutoFit/>
          </a:bodyPr>
          <a:lstStyle/>
          <a:p>
            <a:pPr>
              <a:lnSpc>
                <a:spcPct val="100000"/>
              </a:lnSpc>
            </a:pPr>
            <a:r>
              <a:rPr lang="en-US" altLang="zh-CN" sz="3600" b="1" dirty="0">
                <a:latin typeface="Calibri" panose="020F0502020204030204" charset="0"/>
                <a:sym typeface="+mn-ea"/>
              </a:rPr>
              <a:t>(1)</a:t>
            </a:r>
            <a:r>
              <a:rPr lang="zh-CN" altLang="en-US" sz="3600" b="1" dirty="0">
                <a:solidFill>
                  <a:srgbClr val="FF0000"/>
                </a:solidFill>
                <a:latin typeface="Calibri" panose="020F0502020204030204" charset="0"/>
                <a:sym typeface="+mn-ea"/>
              </a:rPr>
              <a:t>社会主义生产关系</a:t>
            </a:r>
            <a:r>
              <a:rPr lang="zh-CN" altLang="en-US" sz="3600" b="1" dirty="0">
                <a:latin typeface="Calibri" panose="020F0502020204030204" charset="0"/>
                <a:sym typeface="+mn-ea"/>
              </a:rPr>
              <a:t>的</a:t>
            </a:r>
            <a:r>
              <a:rPr lang="zh-CN" altLang="en-US" sz="3600" b="1" dirty="0" smtClean="0">
                <a:latin typeface="Calibri" panose="020F0502020204030204" charset="0"/>
                <a:sym typeface="+mn-ea"/>
              </a:rPr>
              <a:t>特点</a:t>
            </a:r>
            <a:r>
              <a:rPr lang="en-US" altLang="zh-CN" sz="3600" b="1" dirty="0" smtClean="0">
                <a:latin typeface="Calibri" panose="020F0502020204030204" charset="0"/>
                <a:sym typeface="+mn-ea"/>
              </a:rPr>
              <a:t>P18</a:t>
            </a:r>
            <a:endParaRPr lang="zh-CN" altLang="en-US" sz="3600" b="1" dirty="0">
              <a:latin typeface="Calibri" panose="020F0502020204030204" charset="0"/>
              <a:sym typeface="+mn-ea"/>
            </a:endParaRPr>
          </a:p>
        </p:txBody>
      </p:sp>
      <p:sp>
        <p:nvSpPr>
          <p:cNvPr id="7" name="文本框 6"/>
          <p:cNvSpPr txBox="1"/>
          <p:nvPr/>
        </p:nvSpPr>
        <p:spPr>
          <a:xfrm>
            <a:off x="133985" y="4081780"/>
            <a:ext cx="4813935" cy="645160"/>
          </a:xfrm>
          <a:prstGeom prst="rect">
            <a:avLst/>
          </a:prstGeom>
          <a:noFill/>
        </p:spPr>
        <p:txBody>
          <a:bodyPr wrap="none" rtlCol="0" anchor="t">
            <a:spAutoFit/>
          </a:bodyPr>
          <a:lstStyle/>
          <a:p>
            <a:pPr>
              <a:lnSpc>
                <a:spcPct val="100000"/>
              </a:lnSpc>
            </a:pPr>
            <a:r>
              <a:rPr lang="en-US" altLang="zh-CN" sz="3600" b="1">
                <a:latin typeface="Calibri" panose="020F0502020204030204" charset="0"/>
                <a:sym typeface="+mn-ea"/>
              </a:rPr>
              <a:t>(2)</a:t>
            </a:r>
            <a:r>
              <a:rPr lang="zh-CN" altLang="en-US" sz="3600" b="1">
                <a:latin typeface="Calibri" panose="020F0502020204030204" charset="0"/>
                <a:sym typeface="+mn-ea"/>
              </a:rPr>
              <a:t>十月革命的历史</a:t>
            </a:r>
            <a:r>
              <a:rPr lang="zh-CN" altLang="en-US" sz="3600" b="1">
                <a:solidFill>
                  <a:srgbClr val="FF0000"/>
                </a:solidFill>
                <a:latin typeface="Calibri" panose="020F0502020204030204" charset="0"/>
                <a:sym typeface="+mn-ea"/>
              </a:rPr>
              <a:t>意义</a:t>
            </a:r>
          </a:p>
        </p:txBody>
      </p:sp>
      <p:sp>
        <p:nvSpPr>
          <p:cNvPr id="8" name="文本框 7"/>
          <p:cNvSpPr txBox="1"/>
          <p:nvPr/>
        </p:nvSpPr>
        <p:spPr>
          <a:xfrm>
            <a:off x="133985" y="1811655"/>
            <a:ext cx="4422140" cy="2159000"/>
          </a:xfrm>
          <a:prstGeom prst="rect">
            <a:avLst/>
          </a:prstGeom>
          <a:noFill/>
        </p:spPr>
        <p:txBody>
          <a:bodyPr wrap="square" rtlCol="0" anchor="t">
            <a:spAutoFit/>
          </a:bodyPr>
          <a:lstStyle/>
          <a:p>
            <a:pPr>
              <a:lnSpc>
                <a:spcPct val="140000"/>
              </a:lnSpc>
            </a:pPr>
            <a:r>
              <a:rPr lang="en-US" altLang="zh-CN" sz="3200" b="1">
                <a:latin typeface="Calibri" panose="020F0502020204030204" charset="0"/>
                <a:sym typeface="+mn-ea"/>
              </a:rPr>
              <a:t>①</a:t>
            </a:r>
            <a:r>
              <a:rPr lang="zh-CN" altLang="en-US" sz="3200" b="1">
                <a:latin typeface="Calibri" panose="020F0502020204030204" charset="0"/>
                <a:sym typeface="+mn-ea"/>
              </a:rPr>
              <a:t>生产资料归谁所有：</a:t>
            </a:r>
          </a:p>
          <a:p>
            <a:pPr>
              <a:lnSpc>
                <a:spcPct val="140000"/>
              </a:lnSpc>
            </a:pPr>
            <a:r>
              <a:rPr lang="zh-CN" altLang="en-US" sz="3200" b="1">
                <a:latin typeface="Calibri" panose="020F0502020204030204" charset="0"/>
                <a:sym typeface="+mn-ea"/>
              </a:rPr>
              <a:t>②人与人之间的关系：</a:t>
            </a:r>
          </a:p>
          <a:p>
            <a:pPr>
              <a:lnSpc>
                <a:spcPct val="140000"/>
              </a:lnSpc>
            </a:pPr>
            <a:r>
              <a:rPr lang="zh-CN" altLang="en-US" sz="3200" b="1">
                <a:latin typeface="Calibri" panose="020F0502020204030204" charset="0"/>
                <a:sym typeface="+mn-ea"/>
              </a:rPr>
              <a:t>③产品如何分配：</a:t>
            </a:r>
          </a:p>
        </p:txBody>
      </p:sp>
      <p:sp>
        <p:nvSpPr>
          <p:cNvPr id="9" name="文本框 8"/>
          <p:cNvSpPr txBox="1"/>
          <p:nvPr/>
        </p:nvSpPr>
        <p:spPr>
          <a:xfrm>
            <a:off x="4556125" y="1985010"/>
            <a:ext cx="3079750" cy="583565"/>
          </a:xfrm>
          <a:prstGeom prst="rect">
            <a:avLst/>
          </a:prstGeom>
          <a:noFill/>
        </p:spPr>
        <p:txBody>
          <a:bodyPr wrap="square" rtlCol="0" anchor="t">
            <a:spAutoFit/>
          </a:bodyPr>
          <a:lstStyle/>
          <a:p>
            <a:pPr>
              <a:lnSpc>
                <a:spcPct val="100000"/>
              </a:lnSpc>
            </a:pPr>
            <a:r>
              <a:rPr lang="zh-CN" altLang="en-US" sz="3200" b="1">
                <a:solidFill>
                  <a:srgbClr val="FF0000"/>
                </a:solidFill>
                <a:latin typeface="Calibri" panose="020F0502020204030204" charset="0"/>
                <a:sym typeface="+mn-ea"/>
              </a:rPr>
              <a:t>劳动者共同占有</a:t>
            </a:r>
          </a:p>
        </p:txBody>
      </p:sp>
      <p:sp>
        <p:nvSpPr>
          <p:cNvPr id="10" name="文本框 9"/>
          <p:cNvSpPr txBox="1"/>
          <p:nvPr/>
        </p:nvSpPr>
        <p:spPr>
          <a:xfrm>
            <a:off x="4556125" y="2660650"/>
            <a:ext cx="4092575" cy="583565"/>
          </a:xfrm>
          <a:prstGeom prst="rect">
            <a:avLst/>
          </a:prstGeom>
          <a:noFill/>
        </p:spPr>
        <p:txBody>
          <a:bodyPr wrap="square" rtlCol="0" anchor="t">
            <a:spAutoFit/>
          </a:bodyPr>
          <a:lstStyle/>
          <a:p>
            <a:pPr>
              <a:lnSpc>
                <a:spcPct val="100000"/>
              </a:lnSpc>
            </a:pPr>
            <a:r>
              <a:rPr lang="zh-CN" altLang="en-US" sz="3200" b="1">
                <a:solidFill>
                  <a:srgbClr val="FF0000"/>
                </a:solidFill>
                <a:latin typeface="Calibri" panose="020F0502020204030204" charset="0"/>
                <a:sym typeface="+mn-ea"/>
              </a:rPr>
              <a:t>消灭剥削、互助和谐</a:t>
            </a:r>
          </a:p>
        </p:txBody>
      </p:sp>
      <p:sp>
        <p:nvSpPr>
          <p:cNvPr id="11" name="文本框 10"/>
          <p:cNvSpPr txBox="1"/>
          <p:nvPr/>
        </p:nvSpPr>
        <p:spPr>
          <a:xfrm>
            <a:off x="4556125" y="3387090"/>
            <a:ext cx="1841500" cy="583565"/>
          </a:xfrm>
          <a:prstGeom prst="rect">
            <a:avLst/>
          </a:prstGeom>
          <a:noFill/>
        </p:spPr>
        <p:txBody>
          <a:bodyPr wrap="square" rtlCol="0" anchor="t">
            <a:spAutoFit/>
          </a:bodyPr>
          <a:lstStyle/>
          <a:p>
            <a:pPr>
              <a:lnSpc>
                <a:spcPct val="100000"/>
              </a:lnSpc>
            </a:pPr>
            <a:r>
              <a:rPr lang="zh-CN" altLang="en-US" sz="3200" b="1">
                <a:solidFill>
                  <a:srgbClr val="FF0000"/>
                </a:solidFill>
                <a:latin typeface="Calibri" panose="020F0502020204030204" charset="0"/>
                <a:sym typeface="+mn-ea"/>
              </a:rPr>
              <a:t>按劳分配</a:t>
            </a:r>
          </a:p>
        </p:txBody>
      </p:sp>
      <p:sp>
        <p:nvSpPr>
          <p:cNvPr id="16" name="文本框 15"/>
          <p:cNvSpPr txBox="1"/>
          <p:nvPr/>
        </p:nvSpPr>
        <p:spPr>
          <a:xfrm>
            <a:off x="133985" y="4872355"/>
            <a:ext cx="9123680" cy="1863090"/>
          </a:xfrm>
          <a:prstGeom prst="rect">
            <a:avLst/>
          </a:prstGeom>
          <a:noFill/>
        </p:spPr>
        <p:txBody>
          <a:bodyPr wrap="none" rtlCol="0" anchor="t">
            <a:spAutoFit/>
          </a:bodyPr>
          <a:lstStyle/>
          <a:p>
            <a:pPr algn="l">
              <a:lnSpc>
                <a:spcPct val="120000"/>
              </a:lnSpc>
            </a:pPr>
            <a:r>
              <a:rPr lang="zh-CN" altLang="en-US" sz="3200" b="1">
                <a:latin typeface="Calibri" panose="020F0502020204030204" charset="0"/>
                <a:sym typeface="+mn-ea"/>
              </a:rPr>
              <a:t>①建立了第一个社会主义国家</a:t>
            </a:r>
          </a:p>
          <a:p>
            <a:pPr algn="l">
              <a:lnSpc>
                <a:spcPct val="120000"/>
              </a:lnSpc>
            </a:pPr>
            <a:r>
              <a:rPr lang="zh-CN" altLang="en-US" sz="3200" b="1">
                <a:latin typeface="Calibri" panose="020F0502020204030204" charset="0"/>
                <a:sym typeface="+mn-ea"/>
              </a:rPr>
              <a:t>②将马克思主义关于无产阶级革命的理论变为现实</a:t>
            </a:r>
          </a:p>
          <a:p>
            <a:pPr indent="0" algn="l">
              <a:lnSpc>
                <a:spcPct val="120000"/>
              </a:lnSpc>
            </a:pPr>
            <a:r>
              <a:rPr lang="zh-CN" altLang="en-US" sz="3200" b="1">
                <a:latin typeface="Calibri" panose="020F0502020204030204" charset="0"/>
                <a:sym typeface="+mn-ea"/>
              </a:rPr>
              <a:t>③实现了科学社会主义从理论到现实的历史性飞跃</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par>
                          <p:cTn id="30" fill="hold">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12700" y="0"/>
            <a:ext cx="12192000" cy="6875145"/>
          </a:xfrm>
          <a:prstGeom prst="rect">
            <a:avLst/>
          </a:prstGeom>
          <a:noFill/>
          <a:ln w="9525">
            <a:noFill/>
          </a:ln>
        </p:spPr>
      </p:pic>
      <p:pic>
        <p:nvPicPr>
          <p:cNvPr id="4" name="图片 3"/>
          <p:cNvPicPr>
            <a:picLocks noChangeAspect="1"/>
          </p:cNvPicPr>
          <p:nvPr/>
        </p:nvPicPr>
        <p:blipFill>
          <a:blip r:embed="rId4"/>
          <a:stretch>
            <a:fillRect/>
          </a:stretch>
        </p:blipFill>
        <p:spPr>
          <a:xfrm>
            <a:off x="120912" y="1811512"/>
            <a:ext cx="4887185" cy="3595311"/>
          </a:xfrm>
          <a:prstGeom prst="rect">
            <a:avLst/>
          </a:prstGeom>
          <a:ln w="88900" cap="sq" cmpd="thickThin">
            <a:solidFill>
              <a:srgbClr val="000000"/>
            </a:solidFill>
            <a:prstDash val="solid"/>
            <a:miter lim="800000"/>
            <a:headEnd/>
            <a:tailEnd/>
          </a:ln>
          <a:effectLst>
            <a:innerShdw blurRad="76200">
              <a:srgbClr val="C00000"/>
            </a:innerShdw>
          </a:effectLst>
        </p:spPr>
      </p:pic>
      <p:pic>
        <p:nvPicPr>
          <p:cNvPr id="3" name="图片 2"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6"/>
          <a:stretch>
            <a:fillRect/>
          </a:stretch>
        </p:blipFill>
        <p:spPr>
          <a:xfrm>
            <a:off x="9504680" y="4839335"/>
            <a:ext cx="2435225" cy="1802130"/>
          </a:xfrm>
          <a:prstGeom prst="rect">
            <a:avLst/>
          </a:prstGeom>
        </p:spPr>
      </p:pic>
      <p:pic>
        <p:nvPicPr>
          <p:cNvPr id="8" name="图片 7" descr="红色水墨"/>
          <p:cNvPicPr>
            <a:picLocks noChangeAspect="1"/>
          </p:cNvPicPr>
          <p:nvPr/>
        </p:nvPicPr>
        <p:blipFill>
          <a:blip r:embed="rId7"/>
          <a:srcRect l="25852" t="47623" r="-189"/>
          <a:stretch>
            <a:fillRect/>
          </a:stretch>
        </p:blipFill>
        <p:spPr>
          <a:xfrm>
            <a:off x="0" y="0"/>
            <a:ext cx="7477125" cy="1811655"/>
          </a:xfrm>
          <a:prstGeom prst="rect">
            <a:avLst/>
          </a:prstGeom>
        </p:spPr>
      </p:pic>
      <p:sp>
        <p:nvSpPr>
          <p:cNvPr id="2" name="文本框 1"/>
          <p:cNvSpPr txBox="1"/>
          <p:nvPr/>
        </p:nvSpPr>
        <p:spPr>
          <a:xfrm>
            <a:off x="-635" y="231140"/>
            <a:ext cx="6398260" cy="706755"/>
          </a:xfrm>
          <a:prstGeom prst="rect">
            <a:avLst/>
          </a:prstGeom>
          <a:noFill/>
        </p:spPr>
        <p:txBody>
          <a:bodyPr wrap="square" rtlCol="0" anchor="t">
            <a:spAutoFit/>
          </a:bodyPr>
          <a:lstStyle/>
          <a:p>
            <a:pPr algn="l" defTabSz="1218565">
              <a:lnSpc>
                <a:spcPct val="100000"/>
              </a:lnSpc>
            </a:pPr>
            <a:r>
              <a:rPr lang="en-US" altLang="zh-CN" sz="4000" b="1">
                <a:solidFill>
                  <a:schemeClr val="bg1"/>
                </a:solidFill>
                <a:effectLst/>
              </a:rPr>
              <a:t>2.</a:t>
            </a:r>
            <a:r>
              <a:rPr lang="zh-CN" altLang="en-US" sz="4000" b="1">
                <a:solidFill>
                  <a:schemeClr val="bg1"/>
                </a:solidFill>
                <a:effectLst/>
              </a:rPr>
              <a:t>一国到多国的实践</a:t>
            </a:r>
          </a:p>
        </p:txBody>
      </p:sp>
      <p:sp>
        <p:nvSpPr>
          <p:cNvPr id="16" name="文本框 15"/>
          <p:cNvSpPr txBox="1"/>
          <p:nvPr/>
        </p:nvSpPr>
        <p:spPr>
          <a:xfrm>
            <a:off x="5511165" y="1668780"/>
            <a:ext cx="5888355" cy="3538220"/>
          </a:xfrm>
          <a:prstGeom prst="rect">
            <a:avLst/>
          </a:prstGeom>
          <a:noFill/>
        </p:spPr>
        <p:txBody>
          <a:bodyPr wrap="square" rtlCol="0" anchor="t">
            <a:spAutoFit/>
          </a:bodyPr>
          <a:lstStyle/>
          <a:p>
            <a:pPr algn="l">
              <a:lnSpc>
                <a:spcPct val="140000"/>
              </a:lnSpc>
            </a:pPr>
            <a:r>
              <a:rPr lang="zh-CN" altLang="en-US" sz="4000" b="1">
                <a:latin typeface="Calibri" panose="020F0502020204030204" charset="0"/>
                <a:sym typeface="+mn-ea"/>
              </a:rPr>
              <a:t>第二次世界大战后，社会主义在世界范围内获得大发展，实现了从一国实践到多国实践的发展。</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3" name="图片 2" descr="红色水墨"/>
          <p:cNvPicPr>
            <a:picLocks noChangeAspect="1"/>
          </p:cNvPicPr>
          <p:nvPr/>
        </p:nvPicPr>
        <p:blipFill>
          <a:blip r:embed="rId4"/>
          <a:srcRect l="25852" t="47623" r="-189"/>
          <a:stretch>
            <a:fillRect/>
          </a:stretch>
        </p:blipFill>
        <p:spPr>
          <a:xfrm>
            <a:off x="0" y="0"/>
            <a:ext cx="7477125" cy="1811655"/>
          </a:xfrm>
          <a:prstGeom prst="rect">
            <a:avLst/>
          </a:prstGeom>
        </p:spPr>
      </p:pic>
      <p:pic>
        <p:nvPicPr>
          <p:cNvPr id="8" name="图片 7"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9" name="图片 8" descr="6-30"/>
          <p:cNvPicPr>
            <a:picLocks noChangeAspect="1"/>
          </p:cNvPicPr>
          <p:nvPr/>
        </p:nvPicPr>
        <p:blipFill>
          <a:blip r:embed="rId6"/>
          <a:stretch>
            <a:fillRect/>
          </a:stretch>
        </p:blipFill>
        <p:spPr>
          <a:xfrm>
            <a:off x="9517380" y="4839335"/>
            <a:ext cx="2435225" cy="1802130"/>
          </a:xfrm>
          <a:prstGeom prst="rect">
            <a:avLst/>
          </a:prstGeom>
        </p:spPr>
      </p:pic>
      <p:pic>
        <p:nvPicPr>
          <p:cNvPr id="11" name="图片 10"/>
          <p:cNvPicPr>
            <a:picLocks noChangeAspect="1"/>
          </p:cNvPicPr>
          <p:nvPr/>
        </p:nvPicPr>
        <p:blipFill>
          <a:blip r:embed="rId7"/>
          <a:stretch>
            <a:fillRect/>
          </a:stretch>
        </p:blipFill>
        <p:spPr>
          <a:xfrm>
            <a:off x="148670" y="1811662"/>
            <a:ext cx="3488792" cy="36661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文本框 1"/>
          <p:cNvSpPr txBox="1"/>
          <p:nvPr/>
        </p:nvSpPr>
        <p:spPr>
          <a:xfrm>
            <a:off x="703580" y="335915"/>
            <a:ext cx="2011680" cy="829945"/>
          </a:xfrm>
          <a:prstGeom prst="rect">
            <a:avLst/>
          </a:prstGeom>
          <a:noFill/>
        </p:spPr>
        <p:txBody>
          <a:bodyPr wrap="none" rtlCol="0" anchor="t">
            <a:spAutoFit/>
          </a:bodyPr>
          <a:lstStyle/>
          <a:p>
            <a:pPr algn="ctr" defTabSz="1218565">
              <a:lnSpc>
                <a:spcPct val="100000"/>
              </a:lnSpc>
            </a:pPr>
            <a:r>
              <a:rPr lang="zh-CN" altLang="en-US" sz="4800" b="1">
                <a:solidFill>
                  <a:schemeClr val="bg1"/>
                </a:solidFill>
                <a:effectLst>
                  <a:outerShdw blurRad="38100" dist="19050" dir="2700000" algn="tl" rotWithShape="0">
                    <a:schemeClr val="dk1">
                      <a:alpha val="40000"/>
                    </a:schemeClr>
                  </a:outerShdw>
                </a:effectLst>
              </a:rPr>
              <a:t>议题一</a:t>
            </a:r>
          </a:p>
        </p:txBody>
      </p:sp>
      <p:sp>
        <p:nvSpPr>
          <p:cNvPr id="100" name="文本框 99"/>
          <p:cNvSpPr txBox="1"/>
          <p:nvPr/>
        </p:nvSpPr>
        <p:spPr>
          <a:xfrm>
            <a:off x="4162425" y="1054735"/>
            <a:ext cx="7573645" cy="4423410"/>
          </a:xfrm>
          <a:prstGeom prst="rect">
            <a:avLst/>
          </a:prstGeom>
          <a:noFill/>
          <a:ln w="9525">
            <a:noFill/>
          </a:ln>
        </p:spPr>
        <p:txBody>
          <a:bodyPr wrap="square">
            <a:spAutoFit/>
          </a:bodyPr>
          <a:lstStyle/>
          <a:p>
            <a:pPr indent="0" algn="ctr">
              <a:lnSpc>
                <a:spcPct val="110000"/>
              </a:lnSpc>
            </a:pPr>
            <a:r>
              <a:rPr lang="zh-CN" altLang="en-US"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科学社会主义产生</a:t>
            </a:r>
          </a:p>
          <a:p>
            <a:pPr indent="0" algn="ctr">
              <a:lnSpc>
                <a:spcPct val="110000"/>
              </a:lnSpc>
            </a:pPr>
            <a:r>
              <a:rPr lang="zh-CN" altLang="en-US" sz="4400" b="1">
                <a:solidFill>
                  <a:srgbClr val="00B0F0"/>
                </a:solidFill>
                <a:effectLst/>
                <a:latin typeface="站酷快乐体2016修订版" panose="02010600030101010101" charset="-122"/>
                <a:ea typeface="站酷快乐体2016修订版" panose="02010600030101010101" charset="-122"/>
                <a:cs typeface="站酷快乐体2016修订版" panose="02010600030101010101" charset="-122"/>
                <a:sym typeface="+mn-ea"/>
              </a:rPr>
              <a:t>的历史条件有哪些</a:t>
            </a:r>
          </a:p>
          <a:p>
            <a:pPr indent="0" algn="l">
              <a:lnSpc>
                <a:spcPct val="140000"/>
              </a:lnSpc>
            </a:pPr>
            <a:r>
              <a:rPr lang="en-US" altLang="zh-CN" sz="4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1.</a:t>
            </a:r>
            <a:r>
              <a:rPr lang="zh-CN" altLang="en-US" sz="4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如何正确评价</a:t>
            </a:r>
            <a:r>
              <a:rPr lang="zh-CN" sz="4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空想社会主义</a:t>
            </a:r>
            <a:r>
              <a:rPr lang="en-US" sz="4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a:t>
            </a:r>
            <a:endParaRPr lang="en-US" altLang="en-US" sz="4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endParaRPr>
          </a:p>
          <a:p>
            <a:pPr indent="0" algn="l">
              <a:lnSpc>
                <a:spcPct val="140000"/>
              </a:lnSpc>
            </a:pPr>
            <a:r>
              <a:rPr lang="en-US" altLang="en-US" sz="4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rPr>
              <a:t>2.</a:t>
            </a:r>
            <a:r>
              <a:rPr lang="zh-CN" altLang="en-US" sz="4400" b="1">
                <a:solidFill>
                  <a:srgbClr val="00B0F0"/>
                </a:solidFill>
                <a:latin typeface="站酷快乐体2016修订版" panose="02010600030101010101" charset="-122"/>
                <a:ea typeface="站酷快乐体2016修订版" panose="02010600030101010101" charset="-122"/>
                <a:cs typeface="站酷快乐体2016修订版" panose="02010600030101010101" charset="-122"/>
                <a:sym typeface="+mn-ea"/>
              </a:rPr>
              <a:t>工人运动与马克思主义有何关系？</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par>
                                <p:cTn id="8" presetID="22" presetClass="entr" presetSubtype="8" fill="hold" nodeType="withEffect">
                                  <p:stCondLst>
                                    <p:cond delay="0"/>
                                  </p:stCondLst>
                                  <p:childTnLst>
                                    <p:set>
                                      <p:cBhvr>
                                        <p:cTn id="9" dur="2000"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par>
                                <p:cTn id="11" presetID="22" presetClass="entr" presetSubtype="8" fill="hold" grpId="0" nodeType="withEffect">
                                  <p:stCondLst>
                                    <p:cond delay="0"/>
                                  </p:stCondLst>
                                  <p:childTnLst>
                                    <p:set>
                                      <p:cBhvr>
                                        <p:cTn id="12" dur="2000" fill="hold">
                                          <p:stCondLst>
                                            <p:cond delay="0"/>
                                          </p:stCondLst>
                                        </p:cTn>
                                        <p:tgtEl>
                                          <p:spTgt spid="100"/>
                                        </p:tgtEl>
                                        <p:attrNameLst>
                                          <p:attrName>style.visibility</p:attrName>
                                        </p:attrNameLst>
                                      </p:cBhvr>
                                      <p:to>
                                        <p:strVal val="visible"/>
                                      </p:to>
                                    </p:set>
                                    <p:animEffect transition="in" filter="wipe(left)">
                                      <p:cBhvr>
                                        <p:cTn id="13"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12700" y="0"/>
            <a:ext cx="12192000" cy="6875145"/>
          </a:xfrm>
          <a:prstGeom prst="rect">
            <a:avLst/>
          </a:prstGeom>
          <a:noFill/>
          <a:ln w="9525">
            <a:noFill/>
          </a:ln>
        </p:spPr>
      </p:pic>
      <p:pic>
        <p:nvPicPr>
          <p:cNvPr id="4" name="图片 3" descr="红色水墨"/>
          <p:cNvPicPr>
            <a:picLocks noChangeAspect="1"/>
          </p:cNvPicPr>
          <p:nvPr/>
        </p:nvPicPr>
        <p:blipFill>
          <a:blip r:embed="rId4"/>
          <a:srcRect l="25852" t="47623" r="-189"/>
          <a:stretch>
            <a:fillRect/>
          </a:stretch>
        </p:blipFill>
        <p:spPr>
          <a:xfrm>
            <a:off x="0" y="0"/>
            <a:ext cx="7477125" cy="1811655"/>
          </a:xfrm>
          <a:prstGeom prst="rect">
            <a:avLst/>
          </a:prstGeom>
        </p:spPr>
      </p:pic>
      <p:pic>
        <p:nvPicPr>
          <p:cNvPr id="3" name="图片 2"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6"/>
          <a:stretch>
            <a:fillRect/>
          </a:stretch>
        </p:blipFill>
        <p:spPr>
          <a:xfrm>
            <a:off x="9504680" y="4839335"/>
            <a:ext cx="2435225" cy="1802130"/>
          </a:xfrm>
          <a:prstGeom prst="rect">
            <a:avLst/>
          </a:prstGeom>
        </p:spPr>
      </p:pic>
      <p:pic>
        <p:nvPicPr>
          <p:cNvPr id="2" name="图片 1">
            <a:hlinkClick r:id="rId7" action="ppaction://hlinkfile"/>
          </p:cNvPr>
          <p:cNvPicPr>
            <a:picLocks noChangeAspect="1"/>
          </p:cNvPicPr>
          <p:nvPr/>
        </p:nvPicPr>
        <p:blipFill>
          <a:blip r:embed="rId8"/>
          <a:stretch>
            <a:fillRect/>
          </a:stretch>
        </p:blipFill>
        <p:spPr>
          <a:xfrm>
            <a:off x="0" y="19050"/>
            <a:ext cx="10328910" cy="6856095"/>
          </a:xfrm>
          <a:prstGeom prst="rect">
            <a:avLst/>
          </a:prstGeom>
        </p:spPr>
      </p:pic>
      <p:sp>
        <p:nvSpPr>
          <p:cNvPr id="8" name="文本框 7"/>
          <p:cNvSpPr txBox="1"/>
          <p:nvPr/>
        </p:nvSpPr>
        <p:spPr>
          <a:xfrm>
            <a:off x="10328910" y="188595"/>
            <a:ext cx="1748790" cy="4831080"/>
          </a:xfrm>
          <a:prstGeom prst="rect">
            <a:avLst/>
          </a:prstGeom>
          <a:noFill/>
        </p:spPr>
        <p:txBody>
          <a:bodyPr wrap="square" rtlCol="0" anchor="t">
            <a:spAutoFit/>
          </a:bodyPr>
          <a:lstStyle/>
          <a:p>
            <a:pPr algn="l" defTabSz="1218565">
              <a:lnSpc>
                <a:spcPct val="110000"/>
              </a:lnSpc>
            </a:pPr>
            <a:r>
              <a:rPr lang="zh-CN" altLang="en-US" sz="4000" b="1">
                <a:solidFill>
                  <a:srgbClr val="00B0F0"/>
                </a:solidFill>
                <a:effectLst/>
                <a:latin typeface="站酷快乐体2016修订版" panose="02010600030101010101" charset="-122"/>
                <a:ea typeface="站酷快乐体2016修订版" panose="02010600030101010101" charset="-122"/>
                <a:sym typeface="+mn-ea"/>
              </a:rPr>
              <a:t>东欧剧变和苏联解体是科学社会主义的失败吗？</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12700" y="0"/>
            <a:ext cx="12192000" cy="6875145"/>
          </a:xfrm>
          <a:prstGeom prst="rect">
            <a:avLst/>
          </a:prstGeom>
          <a:noFill/>
          <a:ln w="9525">
            <a:noFill/>
          </a:ln>
        </p:spPr>
      </p:pic>
      <p:pic>
        <p:nvPicPr>
          <p:cNvPr id="4" name="图片 3"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5"/>
          <a:stretch>
            <a:fillRect/>
          </a:stretch>
        </p:blipFill>
        <p:spPr>
          <a:xfrm>
            <a:off x="9504680" y="4839335"/>
            <a:ext cx="2435225" cy="1802130"/>
          </a:xfrm>
          <a:prstGeom prst="rect">
            <a:avLst/>
          </a:prstGeom>
        </p:spPr>
      </p:pic>
      <p:pic>
        <p:nvPicPr>
          <p:cNvPr id="5" name="图片 4" descr="红色水墨"/>
          <p:cNvPicPr>
            <a:picLocks noChangeAspect="1"/>
          </p:cNvPicPr>
          <p:nvPr/>
        </p:nvPicPr>
        <p:blipFill>
          <a:blip r:embed="rId6"/>
          <a:srcRect l="25852" t="47623" r="-189"/>
          <a:stretch>
            <a:fillRect/>
          </a:stretch>
        </p:blipFill>
        <p:spPr>
          <a:xfrm>
            <a:off x="0" y="0"/>
            <a:ext cx="7477125" cy="1811655"/>
          </a:xfrm>
          <a:prstGeom prst="rect">
            <a:avLst/>
          </a:prstGeom>
        </p:spPr>
      </p:pic>
      <p:pic>
        <p:nvPicPr>
          <p:cNvPr id="2" name="图片 1"/>
          <p:cNvPicPr>
            <a:picLocks noChangeAspect="1"/>
          </p:cNvPicPr>
          <p:nvPr/>
        </p:nvPicPr>
        <p:blipFill>
          <a:blip r:embed="rId7"/>
          <a:stretch>
            <a:fillRect/>
          </a:stretch>
        </p:blipFill>
        <p:spPr>
          <a:xfrm flipH="1">
            <a:off x="7745730" y="1496060"/>
            <a:ext cx="4301490" cy="3072765"/>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8" name="文本框 7"/>
          <p:cNvSpPr txBox="1"/>
          <p:nvPr/>
        </p:nvSpPr>
        <p:spPr>
          <a:xfrm>
            <a:off x="135890" y="231140"/>
            <a:ext cx="3524885" cy="706755"/>
          </a:xfrm>
          <a:prstGeom prst="rect">
            <a:avLst/>
          </a:prstGeom>
          <a:noFill/>
        </p:spPr>
        <p:txBody>
          <a:bodyPr wrap="square" rtlCol="0" anchor="t">
            <a:spAutoFit/>
          </a:bodyPr>
          <a:lstStyle/>
          <a:p>
            <a:pPr algn="l" defTabSz="1218565">
              <a:lnSpc>
                <a:spcPct val="100000"/>
              </a:lnSpc>
            </a:pPr>
            <a:r>
              <a:rPr lang="zh-CN" altLang="en-US" sz="4000" b="1">
                <a:solidFill>
                  <a:schemeClr val="bg1"/>
                </a:solidFill>
                <a:effectLst/>
              </a:rPr>
              <a:t>马克思在中国</a:t>
            </a:r>
            <a:endParaRPr lang="en-US" altLang="zh-CN" sz="4000" b="1">
              <a:solidFill>
                <a:schemeClr val="bg1"/>
              </a:solidFill>
              <a:effectLst/>
            </a:endParaRPr>
          </a:p>
        </p:txBody>
      </p:sp>
      <p:sp>
        <p:nvSpPr>
          <p:cNvPr id="25" name="矩形 24"/>
          <p:cNvSpPr/>
          <p:nvPr/>
        </p:nvSpPr>
        <p:spPr>
          <a:xfrm>
            <a:off x="135890" y="1316990"/>
            <a:ext cx="5976620" cy="1419860"/>
          </a:xfrm>
          <a:prstGeom prst="rect">
            <a:avLst/>
          </a:prstGeom>
        </p:spPr>
        <p:txBody>
          <a:bodyPr wrap="square">
            <a:spAutoFit/>
          </a:bodyPr>
          <a:lstStyle/>
          <a:p>
            <a:pPr algn="ctr">
              <a:lnSpc>
                <a:spcPct val="120000"/>
              </a:lnSpc>
            </a:pPr>
            <a:r>
              <a:rPr lang="zh-CN" altLang="en-US" sz="3600" b="1" dirty="0">
                <a:solidFill>
                  <a:srgbClr val="FF0000"/>
                </a:solidFill>
                <a:latin typeface="微软雅黑" panose="020B0503020204020204" pitchFamily="34" charset="-122"/>
                <a:ea typeface="微软雅黑" panose="020B0503020204020204" pitchFamily="34" charset="-122"/>
              </a:rPr>
              <a:t>“</a:t>
            </a:r>
            <a:r>
              <a:rPr lang="en-US" altLang="zh-CN" sz="3600" b="1" dirty="0">
                <a:solidFill>
                  <a:srgbClr val="FF0000"/>
                </a:solidFill>
                <a:latin typeface="微软雅黑" panose="020B0503020204020204" pitchFamily="34" charset="-122"/>
                <a:ea typeface="微软雅黑" panose="020B0503020204020204" pitchFamily="34" charset="-122"/>
              </a:rPr>
              <a:t>3</a:t>
            </a:r>
            <a:r>
              <a:rPr lang="zh-CN" altLang="en-US" sz="3600" b="1" dirty="0">
                <a:solidFill>
                  <a:srgbClr val="FF0000"/>
                </a:solidFill>
                <a:latin typeface="微软雅黑" panose="020B0503020204020204" pitchFamily="34" charset="-122"/>
                <a:ea typeface="微软雅黑" panose="020B0503020204020204" pitchFamily="34" charset="-122"/>
              </a:rPr>
              <a:t>个飞跃”总结马克思主义</a:t>
            </a:r>
          </a:p>
          <a:p>
            <a:pPr algn="ctr">
              <a:lnSpc>
                <a:spcPct val="120000"/>
              </a:lnSpc>
            </a:pPr>
            <a:r>
              <a:rPr lang="zh-CN" altLang="en-US" sz="3600" b="1" dirty="0">
                <a:solidFill>
                  <a:srgbClr val="FF0000"/>
                </a:solidFill>
                <a:latin typeface="微软雅黑" panose="020B0503020204020204" pitchFamily="34" charset="-122"/>
                <a:ea typeface="微软雅黑" panose="020B0503020204020204" pitchFamily="34" charset="-122"/>
              </a:rPr>
              <a:t>在中国创造的奇迹</a:t>
            </a:r>
          </a:p>
        </p:txBody>
      </p:sp>
      <p:grpSp>
        <p:nvGrpSpPr>
          <p:cNvPr id="26" name="组合 25"/>
          <p:cNvGrpSpPr/>
          <p:nvPr/>
        </p:nvGrpSpPr>
        <p:grpSpPr>
          <a:xfrm>
            <a:off x="2564765" y="2899409"/>
            <a:ext cx="5325745" cy="1076326"/>
            <a:chOff x="3566923" y="1152518"/>
            <a:chExt cx="3551220" cy="561111"/>
          </a:xfrm>
        </p:grpSpPr>
        <p:grpSp>
          <p:nvGrpSpPr>
            <p:cNvPr id="27" name="组合 26"/>
            <p:cNvGrpSpPr/>
            <p:nvPr/>
          </p:nvGrpSpPr>
          <p:grpSpPr>
            <a:xfrm>
              <a:off x="3566923" y="1241155"/>
              <a:ext cx="393044" cy="393356"/>
              <a:chOff x="1277938" y="2644995"/>
              <a:chExt cx="1045331" cy="1046162"/>
            </a:xfrm>
          </p:grpSpPr>
          <p:sp>
            <p:nvSpPr>
              <p:cNvPr id="29" name="椭圆 9"/>
              <p:cNvSpPr>
                <a:spLocks noChangeArrowheads="1"/>
              </p:cNvSpPr>
              <p:nvPr/>
            </p:nvSpPr>
            <p:spPr bwMode="auto">
              <a:xfrm>
                <a:off x="1277938" y="2644995"/>
                <a:ext cx="1045331" cy="1046162"/>
              </a:xfrm>
              <a:prstGeom prst="ellipse">
                <a:avLst/>
              </a:prstGeom>
              <a:solidFill>
                <a:srgbClr val="E71E17"/>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1">
                  <a:solidFill>
                    <a:srgbClr val="FF0000"/>
                  </a:solidFill>
                </a:endParaRPr>
              </a:p>
            </p:txBody>
          </p:sp>
          <p:sp>
            <p:nvSpPr>
              <p:cNvPr id="30" name="Freeform 5"/>
              <p:cNvSpPr/>
              <p:nvPr/>
            </p:nvSpPr>
            <p:spPr bwMode="auto">
              <a:xfrm>
                <a:off x="1480406" y="2837935"/>
                <a:ext cx="726649" cy="635000"/>
              </a:xfrm>
              <a:custGeom>
                <a:avLst/>
                <a:gdLst>
                  <a:gd name="T0" fmla="*/ 778 w 7797"/>
                  <a:gd name="T1" fmla="*/ 2674 h 6810"/>
                  <a:gd name="T2" fmla="*/ 2420 w 7797"/>
                  <a:gd name="T3" fmla="*/ 1093 h 6810"/>
                  <a:gd name="T4" fmla="*/ 3519 w 7797"/>
                  <a:gd name="T5" fmla="*/ 922 h 6810"/>
                  <a:gd name="T6" fmla="*/ 4020 w 7797"/>
                  <a:gd name="T7" fmla="*/ 1416 h 6810"/>
                  <a:gd name="T8" fmla="*/ 3165 w 7797"/>
                  <a:gd name="T9" fmla="*/ 2191 h 6810"/>
                  <a:gd name="T10" fmla="*/ 5509 w 7797"/>
                  <a:gd name="T11" fmla="*/ 4407 h 6810"/>
                  <a:gd name="T12" fmla="*/ 3550 w 7797"/>
                  <a:gd name="T13" fmla="*/ 153 h 6810"/>
                  <a:gd name="T14" fmla="*/ 6272 w 7797"/>
                  <a:gd name="T15" fmla="*/ 5152 h 6810"/>
                  <a:gd name="T16" fmla="*/ 6872 w 7797"/>
                  <a:gd name="T17" fmla="*/ 5727 h 6810"/>
                  <a:gd name="T18" fmla="*/ 6034 w 7797"/>
                  <a:gd name="T19" fmla="*/ 6575 h 6810"/>
                  <a:gd name="T20" fmla="*/ 5461 w 7797"/>
                  <a:gd name="T21" fmla="*/ 6025 h 6810"/>
                  <a:gd name="T22" fmla="*/ 1462 w 7797"/>
                  <a:gd name="T23" fmla="*/ 5940 h 6810"/>
                  <a:gd name="T24" fmla="*/ 1187 w 7797"/>
                  <a:gd name="T25" fmla="*/ 5903 h 6810"/>
                  <a:gd name="T26" fmla="*/ 412 w 7797"/>
                  <a:gd name="T27" fmla="*/ 6465 h 6810"/>
                  <a:gd name="T28" fmla="*/ 753 w 7797"/>
                  <a:gd name="T29" fmla="*/ 5561 h 6810"/>
                  <a:gd name="T30" fmla="*/ 815 w 7797"/>
                  <a:gd name="T31" fmla="*/ 5409 h 6810"/>
                  <a:gd name="T32" fmla="*/ 430 w 7797"/>
                  <a:gd name="T33" fmla="*/ 4908 h 6810"/>
                  <a:gd name="T34" fmla="*/ 888 w 7797"/>
                  <a:gd name="T35" fmla="*/ 4481 h 6810"/>
                  <a:gd name="T36" fmla="*/ 4636 w 7797"/>
                  <a:gd name="T37" fmla="*/ 5225 h 6810"/>
                  <a:gd name="T38" fmla="*/ 2311 w 7797"/>
                  <a:gd name="T39" fmla="*/ 3016 h 6810"/>
                  <a:gd name="T40" fmla="*/ 1712 w 7797"/>
                  <a:gd name="T41" fmla="*/ 3620 h 6810"/>
                  <a:gd name="T42" fmla="*/ 778 w 7797"/>
                  <a:gd name="T43" fmla="*/ 2674 h 6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97" h="6810">
                    <a:moveTo>
                      <a:pt x="778" y="2674"/>
                    </a:moveTo>
                    <a:lnTo>
                      <a:pt x="2420" y="1093"/>
                    </a:lnTo>
                    <a:cubicBezTo>
                      <a:pt x="2790" y="1302"/>
                      <a:pt x="3156" y="1199"/>
                      <a:pt x="3519" y="922"/>
                    </a:cubicBezTo>
                    <a:lnTo>
                      <a:pt x="4020" y="1416"/>
                    </a:lnTo>
                    <a:lnTo>
                      <a:pt x="3165" y="2191"/>
                    </a:lnTo>
                    <a:lnTo>
                      <a:pt x="5509" y="4407"/>
                    </a:lnTo>
                    <a:cubicBezTo>
                      <a:pt x="6394" y="2408"/>
                      <a:pt x="5407" y="884"/>
                      <a:pt x="3550" y="153"/>
                    </a:cubicBezTo>
                    <a:cubicBezTo>
                      <a:pt x="6161" y="0"/>
                      <a:pt x="7797" y="3094"/>
                      <a:pt x="6272" y="5152"/>
                    </a:cubicBezTo>
                    <a:lnTo>
                      <a:pt x="6872" y="5727"/>
                    </a:lnTo>
                    <a:lnTo>
                      <a:pt x="6034" y="6575"/>
                    </a:lnTo>
                    <a:lnTo>
                      <a:pt x="5461" y="6025"/>
                    </a:lnTo>
                    <a:cubicBezTo>
                      <a:pt x="4004" y="6810"/>
                      <a:pt x="2676" y="6755"/>
                      <a:pt x="1462" y="5940"/>
                    </a:cubicBezTo>
                    <a:cubicBezTo>
                      <a:pt x="1304" y="5839"/>
                      <a:pt x="1213" y="5827"/>
                      <a:pt x="1187" y="5903"/>
                    </a:cubicBezTo>
                    <a:cubicBezTo>
                      <a:pt x="1286" y="6472"/>
                      <a:pt x="749" y="6704"/>
                      <a:pt x="412" y="6465"/>
                    </a:cubicBezTo>
                    <a:cubicBezTo>
                      <a:pt x="0" y="6132"/>
                      <a:pt x="250" y="5504"/>
                      <a:pt x="753" y="5561"/>
                    </a:cubicBezTo>
                    <a:cubicBezTo>
                      <a:pt x="831" y="5565"/>
                      <a:pt x="884" y="5530"/>
                      <a:pt x="815" y="5409"/>
                    </a:cubicBezTo>
                    <a:cubicBezTo>
                      <a:pt x="712" y="5245"/>
                      <a:pt x="569" y="5076"/>
                      <a:pt x="430" y="4908"/>
                    </a:cubicBezTo>
                    <a:lnTo>
                      <a:pt x="888" y="4481"/>
                    </a:lnTo>
                    <a:cubicBezTo>
                      <a:pt x="2054" y="5440"/>
                      <a:pt x="3296" y="5758"/>
                      <a:pt x="4636" y="5225"/>
                    </a:cubicBezTo>
                    <a:lnTo>
                      <a:pt x="2311" y="3016"/>
                    </a:lnTo>
                    <a:lnTo>
                      <a:pt x="1712" y="3620"/>
                    </a:lnTo>
                    <a:lnTo>
                      <a:pt x="778" y="2674"/>
                    </a:lnTo>
                    <a:close/>
                  </a:path>
                </a:pathLst>
              </a:custGeom>
              <a:solidFill>
                <a:srgbClr val="FFF6EB"/>
              </a:solidFill>
              <a:ln>
                <a:noFill/>
              </a:ln>
            </p:spPr>
            <p:txBody>
              <a:bodyPr vert="horz" wrap="square" lIns="68580" tIns="34290" rIns="68580" bIns="34290" numCol="1" anchor="t" anchorCtr="0" compatLnSpc="1"/>
              <a:lstStyle/>
              <a:p>
                <a:endParaRPr lang="zh-CN" altLang="en-US" sz="1200" b="1">
                  <a:solidFill>
                    <a:srgbClr val="FF0000"/>
                  </a:solidFill>
                </a:endParaRPr>
              </a:p>
            </p:txBody>
          </p:sp>
        </p:grpSp>
        <p:sp>
          <p:nvSpPr>
            <p:cNvPr id="28" name="矩形 27"/>
            <p:cNvSpPr/>
            <p:nvPr/>
          </p:nvSpPr>
          <p:spPr>
            <a:xfrm>
              <a:off x="4026070" y="1152518"/>
              <a:ext cx="3092073" cy="561111"/>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中华民族从东亚病夫到站起来的伟大飞跃。</a:t>
              </a:r>
            </a:p>
          </p:txBody>
        </p:sp>
      </p:grpSp>
      <p:grpSp>
        <p:nvGrpSpPr>
          <p:cNvPr id="31" name="组合 30"/>
          <p:cNvGrpSpPr/>
          <p:nvPr/>
        </p:nvGrpSpPr>
        <p:grpSpPr>
          <a:xfrm>
            <a:off x="2564765" y="4179570"/>
            <a:ext cx="5180965" cy="1076326"/>
            <a:chOff x="3566923" y="1049950"/>
            <a:chExt cx="3454200" cy="560694"/>
          </a:xfrm>
        </p:grpSpPr>
        <p:grpSp>
          <p:nvGrpSpPr>
            <p:cNvPr id="32" name="组合 31"/>
            <p:cNvGrpSpPr/>
            <p:nvPr/>
          </p:nvGrpSpPr>
          <p:grpSpPr>
            <a:xfrm>
              <a:off x="3566923" y="1173623"/>
              <a:ext cx="393044" cy="393356"/>
              <a:chOff x="1277938" y="2465388"/>
              <a:chExt cx="1045331" cy="1046162"/>
            </a:xfrm>
          </p:grpSpPr>
          <p:sp>
            <p:nvSpPr>
              <p:cNvPr id="34" name="椭圆 9"/>
              <p:cNvSpPr>
                <a:spLocks noChangeArrowheads="1"/>
              </p:cNvSpPr>
              <p:nvPr/>
            </p:nvSpPr>
            <p:spPr bwMode="auto">
              <a:xfrm>
                <a:off x="1277938" y="2465388"/>
                <a:ext cx="1045331" cy="1046162"/>
              </a:xfrm>
              <a:prstGeom prst="ellipse">
                <a:avLst/>
              </a:prstGeom>
              <a:solidFill>
                <a:srgbClr val="E71E17"/>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1">
                  <a:solidFill>
                    <a:srgbClr val="FF0000"/>
                  </a:solidFill>
                </a:endParaRPr>
              </a:p>
            </p:txBody>
          </p:sp>
          <p:sp>
            <p:nvSpPr>
              <p:cNvPr id="35" name="Freeform 5"/>
              <p:cNvSpPr/>
              <p:nvPr/>
            </p:nvSpPr>
            <p:spPr bwMode="auto">
              <a:xfrm>
                <a:off x="1480406" y="2641600"/>
                <a:ext cx="726649" cy="635000"/>
              </a:xfrm>
              <a:custGeom>
                <a:avLst/>
                <a:gdLst>
                  <a:gd name="T0" fmla="*/ 778 w 7797"/>
                  <a:gd name="T1" fmla="*/ 2674 h 6810"/>
                  <a:gd name="T2" fmla="*/ 2420 w 7797"/>
                  <a:gd name="T3" fmla="*/ 1093 h 6810"/>
                  <a:gd name="T4" fmla="*/ 3519 w 7797"/>
                  <a:gd name="T5" fmla="*/ 922 h 6810"/>
                  <a:gd name="T6" fmla="*/ 4020 w 7797"/>
                  <a:gd name="T7" fmla="*/ 1416 h 6810"/>
                  <a:gd name="T8" fmla="*/ 3165 w 7797"/>
                  <a:gd name="T9" fmla="*/ 2191 h 6810"/>
                  <a:gd name="T10" fmla="*/ 5509 w 7797"/>
                  <a:gd name="T11" fmla="*/ 4407 h 6810"/>
                  <a:gd name="T12" fmla="*/ 3550 w 7797"/>
                  <a:gd name="T13" fmla="*/ 153 h 6810"/>
                  <a:gd name="T14" fmla="*/ 6272 w 7797"/>
                  <a:gd name="T15" fmla="*/ 5152 h 6810"/>
                  <a:gd name="T16" fmla="*/ 6872 w 7797"/>
                  <a:gd name="T17" fmla="*/ 5727 h 6810"/>
                  <a:gd name="T18" fmla="*/ 6034 w 7797"/>
                  <a:gd name="T19" fmla="*/ 6575 h 6810"/>
                  <a:gd name="T20" fmla="*/ 5461 w 7797"/>
                  <a:gd name="T21" fmla="*/ 6025 h 6810"/>
                  <a:gd name="T22" fmla="*/ 1462 w 7797"/>
                  <a:gd name="T23" fmla="*/ 5940 h 6810"/>
                  <a:gd name="T24" fmla="*/ 1187 w 7797"/>
                  <a:gd name="T25" fmla="*/ 5903 h 6810"/>
                  <a:gd name="T26" fmla="*/ 412 w 7797"/>
                  <a:gd name="T27" fmla="*/ 6465 h 6810"/>
                  <a:gd name="T28" fmla="*/ 753 w 7797"/>
                  <a:gd name="T29" fmla="*/ 5561 h 6810"/>
                  <a:gd name="T30" fmla="*/ 815 w 7797"/>
                  <a:gd name="T31" fmla="*/ 5409 h 6810"/>
                  <a:gd name="T32" fmla="*/ 430 w 7797"/>
                  <a:gd name="T33" fmla="*/ 4908 h 6810"/>
                  <a:gd name="T34" fmla="*/ 888 w 7797"/>
                  <a:gd name="T35" fmla="*/ 4481 h 6810"/>
                  <a:gd name="T36" fmla="*/ 4636 w 7797"/>
                  <a:gd name="T37" fmla="*/ 5225 h 6810"/>
                  <a:gd name="T38" fmla="*/ 2311 w 7797"/>
                  <a:gd name="T39" fmla="*/ 3016 h 6810"/>
                  <a:gd name="T40" fmla="*/ 1712 w 7797"/>
                  <a:gd name="T41" fmla="*/ 3620 h 6810"/>
                  <a:gd name="T42" fmla="*/ 778 w 7797"/>
                  <a:gd name="T43" fmla="*/ 2674 h 6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97" h="6810">
                    <a:moveTo>
                      <a:pt x="778" y="2674"/>
                    </a:moveTo>
                    <a:lnTo>
                      <a:pt x="2420" y="1093"/>
                    </a:lnTo>
                    <a:cubicBezTo>
                      <a:pt x="2790" y="1302"/>
                      <a:pt x="3156" y="1199"/>
                      <a:pt x="3519" y="922"/>
                    </a:cubicBezTo>
                    <a:lnTo>
                      <a:pt x="4020" y="1416"/>
                    </a:lnTo>
                    <a:lnTo>
                      <a:pt x="3165" y="2191"/>
                    </a:lnTo>
                    <a:lnTo>
                      <a:pt x="5509" y="4407"/>
                    </a:lnTo>
                    <a:cubicBezTo>
                      <a:pt x="6394" y="2408"/>
                      <a:pt x="5407" y="884"/>
                      <a:pt x="3550" y="153"/>
                    </a:cubicBezTo>
                    <a:cubicBezTo>
                      <a:pt x="6161" y="0"/>
                      <a:pt x="7797" y="3094"/>
                      <a:pt x="6272" y="5152"/>
                    </a:cubicBezTo>
                    <a:lnTo>
                      <a:pt x="6872" y="5727"/>
                    </a:lnTo>
                    <a:lnTo>
                      <a:pt x="6034" y="6575"/>
                    </a:lnTo>
                    <a:lnTo>
                      <a:pt x="5461" y="6025"/>
                    </a:lnTo>
                    <a:cubicBezTo>
                      <a:pt x="4004" y="6810"/>
                      <a:pt x="2676" y="6755"/>
                      <a:pt x="1462" y="5940"/>
                    </a:cubicBezTo>
                    <a:cubicBezTo>
                      <a:pt x="1304" y="5839"/>
                      <a:pt x="1213" y="5827"/>
                      <a:pt x="1187" y="5903"/>
                    </a:cubicBezTo>
                    <a:cubicBezTo>
                      <a:pt x="1286" y="6472"/>
                      <a:pt x="749" y="6704"/>
                      <a:pt x="412" y="6465"/>
                    </a:cubicBezTo>
                    <a:cubicBezTo>
                      <a:pt x="0" y="6132"/>
                      <a:pt x="250" y="5504"/>
                      <a:pt x="753" y="5561"/>
                    </a:cubicBezTo>
                    <a:cubicBezTo>
                      <a:pt x="831" y="5565"/>
                      <a:pt x="884" y="5530"/>
                      <a:pt x="815" y="5409"/>
                    </a:cubicBezTo>
                    <a:cubicBezTo>
                      <a:pt x="712" y="5245"/>
                      <a:pt x="569" y="5076"/>
                      <a:pt x="430" y="4908"/>
                    </a:cubicBezTo>
                    <a:lnTo>
                      <a:pt x="888" y="4481"/>
                    </a:lnTo>
                    <a:cubicBezTo>
                      <a:pt x="2054" y="5440"/>
                      <a:pt x="3296" y="5758"/>
                      <a:pt x="4636" y="5225"/>
                    </a:cubicBezTo>
                    <a:lnTo>
                      <a:pt x="2311" y="3016"/>
                    </a:lnTo>
                    <a:lnTo>
                      <a:pt x="1712" y="3620"/>
                    </a:lnTo>
                    <a:lnTo>
                      <a:pt x="778" y="2674"/>
                    </a:lnTo>
                    <a:close/>
                  </a:path>
                </a:pathLst>
              </a:custGeom>
              <a:solidFill>
                <a:srgbClr val="FFF6EB"/>
              </a:solidFill>
              <a:ln>
                <a:noFill/>
              </a:ln>
            </p:spPr>
            <p:txBody>
              <a:bodyPr vert="horz" wrap="square" lIns="68580" tIns="34290" rIns="68580" bIns="34290" numCol="1" anchor="t" anchorCtr="0" compatLnSpc="1"/>
              <a:lstStyle/>
              <a:p>
                <a:endParaRPr lang="zh-CN" altLang="en-US" sz="1200" b="1">
                  <a:solidFill>
                    <a:srgbClr val="FF0000"/>
                  </a:solidFill>
                </a:endParaRPr>
              </a:p>
            </p:txBody>
          </p:sp>
        </p:grpSp>
        <p:sp>
          <p:nvSpPr>
            <p:cNvPr id="33" name="矩形 32"/>
            <p:cNvSpPr/>
            <p:nvPr/>
          </p:nvSpPr>
          <p:spPr>
            <a:xfrm>
              <a:off x="3998971" y="1049950"/>
              <a:ext cx="3022152" cy="560694"/>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中华民族从站起来到富起来的伟大飞跃。</a:t>
              </a:r>
            </a:p>
          </p:txBody>
        </p:sp>
      </p:grpSp>
      <p:grpSp>
        <p:nvGrpSpPr>
          <p:cNvPr id="43" name="组合 42"/>
          <p:cNvGrpSpPr/>
          <p:nvPr/>
        </p:nvGrpSpPr>
        <p:grpSpPr>
          <a:xfrm>
            <a:off x="2564765" y="5574031"/>
            <a:ext cx="5727701" cy="1076326"/>
            <a:chOff x="3566923" y="1173770"/>
            <a:chExt cx="3818855" cy="560547"/>
          </a:xfrm>
        </p:grpSpPr>
        <p:grpSp>
          <p:nvGrpSpPr>
            <p:cNvPr id="44" name="组合 43"/>
            <p:cNvGrpSpPr/>
            <p:nvPr/>
          </p:nvGrpSpPr>
          <p:grpSpPr>
            <a:xfrm>
              <a:off x="3566923" y="1239764"/>
              <a:ext cx="393044" cy="393356"/>
              <a:chOff x="1277938" y="2641296"/>
              <a:chExt cx="1045331" cy="1046162"/>
            </a:xfrm>
          </p:grpSpPr>
          <p:sp>
            <p:nvSpPr>
              <p:cNvPr id="46" name="椭圆 9"/>
              <p:cNvSpPr>
                <a:spLocks noChangeArrowheads="1"/>
              </p:cNvSpPr>
              <p:nvPr/>
            </p:nvSpPr>
            <p:spPr bwMode="auto">
              <a:xfrm>
                <a:off x="1277938" y="2641296"/>
                <a:ext cx="1045331" cy="1046162"/>
              </a:xfrm>
              <a:prstGeom prst="ellipse">
                <a:avLst/>
              </a:prstGeom>
              <a:solidFill>
                <a:srgbClr val="E71E17"/>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1">
                  <a:solidFill>
                    <a:srgbClr val="FF0000"/>
                  </a:solidFill>
                </a:endParaRPr>
              </a:p>
            </p:txBody>
          </p:sp>
          <p:sp>
            <p:nvSpPr>
              <p:cNvPr id="47" name="Freeform 5"/>
              <p:cNvSpPr/>
              <p:nvPr/>
            </p:nvSpPr>
            <p:spPr bwMode="auto">
              <a:xfrm>
                <a:off x="1480406" y="2847412"/>
                <a:ext cx="726649" cy="635000"/>
              </a:xfrm>
              <a:custGeom>
                <a:avLst/>
                <a:gdLst>
                  <a:gd name="T0" fmla="*/ 778 w 7797"/>
                  <a:gd name="T1" fmla="*/ 2674 h 6810"/>
                  <a:gd name="T2" fmla="*/ 2420 w 7797"/>
                  <a:gd name="T3" fmla="*/ 1093 h 6810"/>
                  <a:gd name="T4" fmla="*/ 3519 w 7797"/>
                  <a:gd name="T5" fmla="*/ 922 h 6810"/>
                  <a:gd name="T6" fmla="*/ 4020 w 7797"/>
                  <a:gd name="T7" fmla="*/ 1416 h 6810"/>
                  <a:gd name="T8" fmla="*/ 3165 w 7797"/>
                  <a:gd name="T9" fmla="*/ 2191 h 6810"/>
                  <a:gd name="T10" fmla="*/ 5509 w 7797"/>
                  <a:gd name="T11" fmla="*/ 4407 h 6810"/>
                  <a:gd name="T12" fmla="*/ 3550 w 7797"/>
                  <a:gd name="T13" fmla="*/ 153 h 6810"/>
                  <a:gd name="T14" fmla="*/ 6272 w 7797"/>
                  <a:gd name="T15" fmla="*/ 5152 h 6810"/>
                  <a:gd name="T16" fmla="*/ 6872 w 7797"/>
                  <a:gd name="T17" fmla="*/ 5727 h 6810"/>
                  <a:gd name="T18" fmla="*/ 6034 w 7797"/>
                  <a:gd name="T19" fmla="*/ 6575 h 6810"/>
                  <a:gd name="T20" fmla="*/ 5461 w 7797"/>
                  <a:gd name="T21" fmla="*/ 6025 h 6810"/>
                  <a:gd name="T22" fmla="*/ 1462 w 7797"/>
                  <a:gd name="T23" fmla="*/ 5940 h 6810"/>
                  <a:gd name="T24" fmla="*/ 1187 w 7797"/>
                  <a:gd name="T25" fmla="*/ 5903 h 6810"/>
                  <a:gd name="T26" fmla="*/ 412 w 7797"/>
                  <a:gd name="T27" fmla="*/ 6465 h 6810"/>
                  <a:gd name="T28" fmla="*/ 753 w 7797"/>
                  <a:gd name="T29" fmla="*/ 5561 h 6810"/>
                  <a:gd name="T30" fmla="*/ 815 w 7797"/>
                  <a:gd name="T31" fmla="*/ 5409 h 6810"/>
                  <a:gd name="T32" fmla="*/ 430 w 7797"/>
                  <a:gd name="T33" fmla="*/ 4908 h 6810"/>
                  <a:gd name="T34" fmla="*/ 888 w 7797"/>
                  <a:gd name="T35" fmla="*/ 4481 h 6810"/>
                  <a:gd name="T36" fmla="*/ 4636 w 7797"/>
                  <a:gd name="T37" fmla="*/ 5225 h 6810"/>
                  <a:gd name="T38" fmla="*/ 2311 w 7797"/>
                  <a:gd name="T39" fmla="*/ 3016 h 6810"/>
                  <a:gd name="T40" fmla="*/ 1712 w 7797"/>
                  <a:gd name="T41" fmla="*/ 3620 h 6810"/>
                  <a:gd name="T42" fmla="*/ 778 w 7797"/>
                  <a:gd name="T43" fmla="*/ 2674 h 6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97" h="6810">
                    <a:moveTo>
                      <a:pt x="778" y="2674"/>
                    </a:moveTo>
                    <a:lnTo>
                      <a:pt x="2420" y="1093"/>
                    </a:lnTo>
                    <a:cubicBezTo>
                      <a:pt x="2790" y="1302"/>
                      <a:pt x="3156" y="1199"/>
                      <a:pt x="3519" y="922"/>
                    </a:cubicBezTo>
                    <a:lnTo>
                      <a:pt x="4020" y="1416"/>
                    </a:lnTo>
                    <a:lnTo>
                      <a:pt x="3165" y="2191"/>
                    </a:lnTo>
                    <a:lnTo>
                      <a:pt x="5509" y="4407"/>
                    </a:lnTo>
                    <a:cubicBezTo>
                      <a:pt x="6394" y="2408"/>
                      <a:pt x="5407" y="884"/>
                      <a:pt x="3550" y="153"/>
                    </a:cubicBezTo>
                    <a:cubicBezTo>
                      <a:pt x="6161" y="0"/>
                      <a:pt x="7797" y="3094"/>
                      <a:pt x="6272" y="5152"/>
                    </a:cubicBezTo>
                    <a:lnTo>
                      <a:pt x="6872" y="5727"/>
                    </a:lnTo>
                    <a:lnTo>
                      <a:pt x="6034" y="6575"/>
                    </a:lnTo>
                    <a:lnTo>
                      <a:pt x="5461" y="6025"/>
                    </a:lnTo>
                    <a:cubicBezTo>
                      <a:pt x="4004" y="6810"/>
                      <a:pt x="2676" y="6755"/>
                      <a:pt x="1462" y="5940"/>
                    </a:cubicBezTo>
                    <a:cubicBezTo>
                      <a:pt x="1304" y="5839"/>
                      <a:pt x="1213" y="5827"/>
                      <a:pt x="1187" y="5903"/>
                    </a:cubicBezTo>
                    <a:cubicBezTo>
                      <a:pt x="1286" y="6472"/>
                      <a:pt x="749" y="6704"/>
                      <a:pt x="412" y="6465"/>
                    </a:cubicBezTo>
                    <a:cubicBezTo>
                      <a:pt x="0" y="6132"/>
                      <a:pt x="250" y="5504"/>
                      <a:pt x="753" y="5561"/>
                    </a:cubicBezTo>
                    <a:cubicBezTo>
                      <a:pt x="831" y="5565"/>
                      <a:pt x="884" y="5530"/>
                      <a:pt x="815" y="5409"/>
                    </a:cubicBezTo>
                    <a:cubicBezTo>
                      <a:pt x="712" y="5245"/>
                      <a:pt x="569" y="5076"/>
                      <a:pt x="430" y="4908"/>
                    </a:cubicBezTo>
                    <a:lnTo>
                      <a:pt x="888" y="4481"/>
                    </a:lnTo>
                    <a:cubicBezTo>
                      <a:pt x="2054" y="5440"/>
                      <a:pt x="3296" y="5758"/>
                      <a:pt x="4636" y="5225"/>
                    </a:cubicBezTo>
                    <a:lnTo>
                      <a:pt x="2311" y="3016"/>
                    </a:lnTo>
                    <a:lnTo>
                      <a:pt x="1712" y="3620"/>
                    </a:lnTo>
                    <a:lnTo>
                      <a:pt x="778" y="2674"/>
                    </a:lnTo>
                    <a:close/>
                  </a:path>
                </a:pathLst>
              </a:custGeom>
              <a:solidFill>
                <a:srgbClr val="FFF6EB"/>
              </a:solidFill>
              <a:ln>
                <a:noFill/>
              </a:ln>
            </p:spPr>
            <p:txBody>
              <a:bodyPr vert="horz" wrap="square" lIns="68580" tIns="34290" rIns="68580" bIns="34290" numCol="1" anchor="t" anchorCtr="0" compatLnSpc="1"/>
              <a:lstStyle/>
              <a:p>
                <a:endParaRPr lang="zh-CN" altLang="en-US" sz="1200" b="1">
                  <a:solidFill>
                    <a:srgbClr val="FF0000"/>
                  </a:solidFill>
                </a:endParaRPr>
              </a:p>
            </p:txBody>
          </p:sp>
        </p:grpSp>
        <p:sp>
          <p:nvSpPr>
            <p:cNvPr id="45" name="矩形 44"/>
            <p:cNvSpPr/>
            <p:nvPr/>
          </p:nvSpPr>
          <p:spPr>
            <a:xfrm>
              <a:off x="4045249" y="1173770"/>
              <a:ext cx="3340529" cy="560547"/>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中华民族迎来了从富起来到强起来的伟大飞跃。</a:t>
              </a:r>
            </a:p>
          </p:txBody>
        </p:sp>
      </p:grpSp>
      <p:sp>
        <p:nvSpPr>
          <p:cNvPr id="53" name="椭圆 52"/>
          <p:cNvSpPr/>
          <p:nvPr/>
        </p:nvSpPr>
        <p:spPr>
          <a:xfrm>
            <a:off x="280839" y="3499361"/>
            <a:ext cx="1872208" cy="1872208"/>
          </a:xfrm>
          <a:prstGeom prst="ellipse">
            <a:avLst/>
          </a:prstGeom>
          <a:solidFill>
            <a:srgbClr val="E71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42507" y="3716908"/>
            <a:ext cx="1584176" cy="1446550"/>
          </a:xfrm>
          <a:prstGeom prst="rect">
            <a:avLst/>
          </a:prstGeom>
        </p:spPr>
        <p:txBody>
          <a:bodyPr wrap="square">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3</a:t>
            </a:r>
            <a:r>
              <a:rPr lang="zh-CN" altLang="en-US" sz="4400" b="1" dirty="0">
                <a:solidFill>
                  <a:schemeClr val="bg1"/>
                </a:solidFill>
                <a:latin typeface="微软雅黑" panose="020B0503020204020204" pitchFamily="34" charset="-122"/>
                <a:ea typeface="微软雅黑" panose="020B0503020204020204" pitchFamily="34" charset="-122"/>
              </a:rPr>
              <a:t>个飞跃</a:t>
            </a:r>
          </a:p>
        </p:txBody>
      </p:sp>
      <p:sp>
        <p:nvSpPr>
          <p:cNvPr id="3" name="文本框 2"/>
          <p:cNvSpPr txBox="1"/>
          <p:nvPr/>
        </p:nvSpPr>
        <p:spPr>
          <a:xfrm>
            <a:off x="6112510" y="118110"/>
            <a:ext cx="5824855" cy="1198880"/>
          </a:xfrm>
          <a:prstGeom prst="rect">
            <a:avLst/>
          </a:prstGeom>
          <a:noFill/>
        </p:spPr>
        <p:txBody>
          <a:bodyPr wrap="square" rtlCol="0" anchor="t">
            <a:spAutoFit/>
          </a:bodyPr>
          <a:lstStyle/>
          <a:p>
            <a:pPr algn="l" defTabSz="1218565">
              <a:lnSpc>
                <a:spcPct val="100000"/>
              </a:lnSpc>
            </a:pPr>
            <a:r>
              <a:rPr lang="zh-CN" altLang="en-US" sz="3600" b="1">
                <a:solidFill>
                  <a:srgbClr val="00B0F0"/>
                </a:solidFill>
                <a:effectLst/>
                <a:latin typeface="站酷快乐体2016修订版" panose="02010600030101010101" charset="-122"/>
                <a:ea typeface="站酷快乐体2016修订版" panose="02010600030101010101" charset="-122"/>
                <a:sym typeface="+mn-ea"/>
              </a:rPr>
              <a:t>科学社会主义在中国的伟大实践和瞩目成就说明了什么？</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fill="hold"/>
                                        <p:tgtEl>
                                          <p:spTgt spid="53"/>
                                        </p:tgtEl>
                                        <p:attrNameLst>
                                          <p:attrName>ppt_x</p:attrName>
                                        </p:attrNameLst>
                                      </p:cBhvr>
                                      <p:tavLst>
                                        <p:tav tm="0">
                                          <p:val>
                                            <p:strVal val="#ppt_x"/>
                                          </p:val>
                                        </p:tav>
                                        <p:tav tm="100000">
                                          <p:val>
                                            <p:strVal val="#ppt_x"/>
                                          </p:val>
                                        </p:tav>
                                      </p:tavLst>
                                    </p:anim>
                                    <p:anim calcmode="lin" valueType="num">
                                      <p:cBhvr additive="base">
                                        <p:cTn id="22" dur="500" fill="hold"/>
                                        <p:tgtEl>
                                          <p:spTgt spid="53"/>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8" fill="hold" nodeType="afterEffect">
                                  <p:stCondLst>
                                    <p:cond delay="0"/>
                                  </p:stCondLst>
                                  <p:childTnLst>
                                    <p:set>
                                      <p:cBhvr>
                                        <p:cTn id="25" dur="2000" fill="hold">
                                          <p:stCondLst>
                                            <p:cond delay="0"/>
                                          </p:stCondLst>
                                        </p:cTn>
                                        <p:tgtEl>
                                          <p:spTgt spid="26"/>
                                        </p:tgtEl>
                                        <p:attrNameLst>
                                          <p:attrName>style.visibility</p:attrName>
                                        </p:attrNameLst>
                                      </p:cBhvr>
                                      <p:to>
                                        <p:strVal val="visible"/>
                                      </p:to>
                                    </p:set>
                                    <p:animEffect transition="in" filter="wipe(left)">
                                      <p:cBhvr>
                                        <p:cTn id="26" dur="2000"/>
                                        <p:tgtEl>
                                          <p:spTgt spid="26"/>
                                        </p:tgtEl>
                                      </p:cBhvr>
                                    </p:animEffect>
                                  </p:childTnLst>
                                </p:cTn>
                              </p:par>
                              <p:par>
                                <p:cTn id="27" presetID="22" presetClass="entr" presetSubtype="8" fill="hold" nodeType="withEffect">
                                  <p:stCondLst>
                                    <p:cond delay="0"/>
                                  </p:stCondLst>
                                  <p:childTnLst>
                                    <p:set>
                                      <p:cBhvr>
                                        <p:cTn id="28" dur="2000" fill="hold">
                                          <p:stCondLst>
                                            <p:cond delay="0"/>
                                          </p:stCondLst>
                                        </p:cTn>
                                        <p:tgtEl>
                                          <p:spTgt spid="31"/>
                                        </p:tgtEl>
                                        <p:attrNameLst>
                                          <p:attrName>style.visibility</p:attrName>
                                        </p:attrNameLst>
                                      </p:cBhvr>
                                      <p:to>
                                        <p:strVal val="visible"/>
                                      </p:to>
                                    </p:set>
                                    <p:animEffect transition="in" filter="wipe(left)">
                                      <p:cBhvr>
                                        <p:cTn id="29" dur="2000"/>
                                        <p:tgtEl>
                                          <p:spTgt spid="31"/>
                                        </p:tgtEl>
                                      </p:cBhvr>
                                    </p:animEffect>
                                  </p:childTnLst>
                                </p:cTn>
                              </p:par>
                              <p:par>
                                <p:cTn id="30" presetID="22" presetClass="entr" presetSubtype="8" fill="hold" nodeType="withEffect">
                                  <p:stCondLst>
                                    <p:cond delay="0"/>
                                  </p:stCondLst>
                                  <p:childTnLst>
                                    <p:set>
                                      <p:cBhvr>
                                        <p:cTn id="31" dur="2000" fill="hold">
                                          <p:stCondLst>
                                            <p:cond delay="0"/>
                                          </p:stCondLst>
                                        </p:cTn>
                                        <p:tgtEl>
                                          <p:spTgt spid="43"/>
                                        </p:tgtEl>
                                        <p:attrNameLst>
                                          <p:attrName>style.visibility</p:attrName>
                                        </p:attrNameLst>
                                      </p:cBhvr>
                                      <p:to>
                                        <p:strVal val="visible"/>
                                      </p:to>
                                    </p:set>
                                    <p:animEffect transition="in" filter="wipe(left)">
                                      <p:cBhvr>
                                        <p:cTn id="32" dur="20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53" grpId="0" animBg="1"/>
      <p:bldP spid="54"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12700" y="0"/>
            <a:ext cx="12192000" cy="6875145"/>
          </a:xfrm>
          <a:prstGeom prst="rect">
            <a:avLst/>
          </a:prstGeom>
          <a:noFill/>
          <a:ln w="9525">
            <a:noFill/>
          </a:ln>
        </p:spPr>
      </p:pic>
      <p:pic>
        <p:nvPicPr>
          <p:cNvPr id="3" name="图片 2" descr="红色水墨"/>
          <p:cNvPicPr>
            <a:picLocks noChangeAspect="1"/>
          </p:cNvPicPr>
          <p:nvPr/>
        </p:nvPicPr>
        <p:blipFill>
          <a:blip r:embed="rId4"/>
          <a:srcRect l="25852" t="47623" r="-189"/>
          <a:stretch>
            <a:fillRect/>
          </a:stretch>
        </p:blipFill>
        <p:spPr>
          <a:xfrm>
            <a:off x="0" y="0"/>
            <a:ext cx="7477125" cy="1811655"/>
          </a:xfrm>
          <a:prstGeom prst="rect">
            <a:avLst/>
          </a:prstGeom>
        </p:spPr>
      </p:pic>
      <p:pic>
        <p:nvPicPr>
          <p:cNvPr id="4" name="图片 3"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6"/>
          <a:stretch>
            <a:fillRect/>
          </a:stretch>
        </p:blipFill>
        <p:spPr>
          <a:xfrm>
            <a:off x="9504680" y="4839335"/>
            <a:ext cx="2435225" cy="1802130"/>
          </a:xfrm>
          <a:prstGeom prst="rect">
            <a:avLst/>
          </a:prstGeom>
        </p:spPr>
      </p:pic>
      <p:pic>
        <p:nvPicPr>
          <p:cNvPr id="8" name="图片 7">
            <a:hlinkClick r:id="rId7" action="ppaction://hlinkfile"/>
          </p:cNvPr>
          <p:cNvPicPr>
            <a:picLocks noChangeAspect="1"/>
          </p:cNvPicPr>
          <p:nvPr/>
        </p:nvPicPr>
        <p:blipFill>
          <a:blip r:embed="rId8"/>
          <a:stretch>
            <a:fillRect/>
          </a:stretch>
        </p:blipFill>
        <p:spPr>
          <a:xfrm>
            <a:off x="0" y="0"/>
            <a:ext cx="12179300" cy="6856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4" name="图片 3"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5"/>
          <a:stretch>
            <a:fillRect/>
          </a:stretch>
        </p:blipFill>
        <p:spPr>
          <a:xfrm>
            <a:off x="9517380" y="4839335"/>
            <a:ext cx="2435225" cy="1802130"/>
          </a:xfrm>
          <a:prstGeom prst="rect">
            <a:avLst/>
          </a:prstGeom>
        </p:spPr>
      </p:pic>
      <p:pic>
        <p:nvPicPr>
          <p:cNvPr id="3" name="图片 2" descr="红色水墨"/>
          <p:cNvPicPr>
            <a:picLocks noChangeAspect="1"/>
          </p:cNvPicPr>
          <p:nvPr/>
        </p:nvPicPr>
        <p:blipFill>
          <a:blip r:embed="rId6"/>
          <a:srcRect l="25852" t="47623" r="-189"/>
          <a:stretch>
            <a:fillRect/>
          </a:stretch>
        </p:blipFill>
        <p:spPr>
          <a:xfrm>
            <a:off x="0" y="0"/>
            <a:ext cx="7477125" cy="1811655"/>
          </a:xfrm>
          <a:prstGeom prst="rect">
            <a:avLst/>
          </a:prstGeom>
        </p:spPr>
      </p:pic>
      <p:sp>
        <p:nvSpPr>
          <p:cNvPr id="8" name="文本框 7"/>
          <p:cNvSpPr txBox="1"/>
          <p:nvPr/>
        </p:nvSpPr>
        <p:spPr>
          <a:xfrm>
            <a:off x="135890" y="231140"/>
            <a:ext cx="5332730" cy="706755"/>
          </a:xfrm>
          <a:prstGeom prst="rect">
            <a:avLst/>
          </a:prstGeom>
          <a:noFill/>
        </p:spPr>
        <p:txBody>
          <a:bodyPr wrap="square" rtlCol="0" anchor="t">
            <a:spAutoFit/>
          </a:bodyPr>
          <a:lstStyle/>
          <a:p>
            <a:pPr algn="l" defTabSz="1218565">
              <a:lnSpc>
                <a:spcPct val="100000"/>
              </a:lnSpc>
            </a:pPr>
            <a:r>
              <a:rPr lang="en-US" altLang="zh-CN" sz="4000" b="1">
                <a:solidFill>
                  <a:schemeClr val="bg1"/>
                </a:solidFill>
                <a:effectLst/>
              </a:rPr>
              <a:t>3.</a:t>
            </a:r>
            <a:r>
              <a:rPr lang="zh-CN" altLang="en-US" sz="4000" b="1">
                <a:solidFill>
                  <a:schemeClr val="bg1"/>
                </a:solidFill>
                <a:effectLst/>
              </a:rPr>
              <a:t>真理之光永不灭</a:t>
            </a:r>
          </a:p>
        </p:txBody>
      </p:sp>
      <p:pic>
        <p:nvPicPr>
          <p:cNvPr id="2" name="图片 1"/>
          <p:cNvPicPr>
            <a:picLocks noChangeAspect="1"/>
          </p:cNvPicPr>
          <p:nvPr/>
        </p:nvPicPr>
        <p:blipFill>
          <a:blip r:embed="rId7"/>
          <a:stretch>
            <a:fillRect/>
          </a:stretch>
        </p:blipFill>
        <p:spPr>
          <a:xfrm>
            <a:off x="9261449" y="673565"/>
            <a:ext cx="2930352" cy="36318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文本框 8"/>
          <p:cNvSpPr txBox="1"/>
          <p:nvPr/>
        </p:nvSpPr>
        <p:spPr>
          <a:xfrm>
            <a:off x="135255" y="1058545"/>
            <a:ext cx="5332730" cy="632460"/>
          </a:xfrm>
          <a:prstGeom prst="rect">
            <a:avLst/>
          </a:prstGeom>
          <a:solidFill>
            <a:schemeClr val="bg1">
              <a:alpha val="50000"/>
            </a:schemeClr>
          </a:solidFill>
        </p:spPr>
        <p:txBody>
          <a:bodyPr wrap="square" rtlCol="0" anchor="t">
            <a:spAutoFit/>
          </a:bodyPr>
          <a:lstStyle/>
          <a:p>
            <a:pPr algn="l" defTabSz="1218565">
              <a:lnSpc>
                <a:spcPct val="110000"/>
              </a:lnSpc>
            </a:pPr>
            <a:r>
              <a:rPr lang="en-US" altLang="zh-CN" sz="3200" b="1" dirty="0">
                <a:solidFill>
                  <a:srgbClr val="FF0000"/>
                </a:solidFill>
                <a:effectLst/>
              </a:rPr>
              <a:t>(1)</a:t>
            </a:r>
            <a:r>
              <a:rPr lang="zh-CN" altLang="zh-CN" sz="3200" b="1" dirty="0">
                <a:solidFill>
                  <a:srgbClr val="FF0000"/>
                </a:solidFill>
                <a:effectLst/>
              </a:rPr>
              <a:t>道路曲折 前途</a:t>
            </a:r>
            <a:r>
              <a:rPr lang="zh-CN" altLang="zh-CN" sz="3200" b="1" dirty="0" smtClean="0">
                <a:solidFill>
                  <a:srgbClr val="FF0000"/>
                </a:solidFill>
                <a:effectLst/>
              </a:rPr>
              <a:t>光明</a:t>
            </a:r>
            <a:r>
              <a:rPr lang="en-US" altLang="zh-CN" sz="3200" b="1" dirty="0" smtClean="0">
                <a:solidFill>
                  <a:srgbClr val="FF0000"/>
                </a:solidFill>
                <a:effectLst/>
              </a:rPr>
              <a:t>P19</a:t>
            </a:r>
            <a:endParaRPr lang="zh-CN" altLang="zh-CN" sz="3200" b="1" dirty="0">
              <a:solidFill>
                <a:srgbClr val="FF0000"/>
              </a:solidFill>
              <a:effectLst/>
            </a:endParaRPr>
          </a:p>
        </p:txBody>
      </p:sp>
      <p:sp>
        <p:nvSpPr>
          <p:cNvPr id="10" name="文本框 9"/>
          <p:cNvSpPr txBox="1"/>
          <p:nvPr/>
        </p:nvSpPr>
        <p:spPr>
          <a:xfrm>
            <a:off x="0" y="4926330"/>
            <a:ext cx="9627870" cy="632460"/>
          </a:xfrm>
          <a:prstGeom prst="rect">
            <a:avLst/>
          </a:prstGeom>
          <a:noFill/>
        </p:spPr>
        <p:txBody>
          <a:bodyPr wrap="square" rtlCol="0" anchor="t">
            <a:spAutoFit/>
          </a:bodyPr>
          <a:lstStyle/>
          <a:p>
            <a:pPr algn="l" defTabSz="1218565">
              <a:lnSpc>
                <a:spcPct val="110000"/>
              </a:lnSpc>
            </a:pPr>
            <a:r>
              <a:rPr lang="en-US" altLang="zh-CN" sz="3200" b="1">
                <a:solidFill>
                  <a:srgbClr val="FF0000"/>
                </a:solidFill>
                <a:effectLst/>
              </a:rPr>
              <a:t>(2)</a:t>
            </a:r>
            <a:r>
              <a:rPr lang="zh-CN" altLang="en-US" sz="3200" b="1">
                <a:solidFill>
                  <a:srgbClr val="FF0000"/>
                </a:solidFill>
                <a:effectLst/>
              </a:rPr>
              <a:t>中国</a:t>
            </a:r>
            <a:r>
              <a:rPr lang="zh-CN" altLang="zh-CN" sz="3200" b="1">
                <a:solidFill>
                  <a:srgbClr val="FF0000"/>
                </a:solidFill>
                <a:effectLst/>
              </a:rPr>
              <a:t>道路彰显科学社会主义的真理之光</a:t>
            </a:r>
          </a:p>
        </p:txBody>
      </p:sp>
      <p:sp>
        <p:nvSpPr>
          <p:cNvPr id="11" name="文本框 10"/>
          <p:cNvSpPr txBox="1"/>
          <p:nvPr/>
        </p:nvSpPr>
        <p:spPr>
          <a:xfrm>
            <a:off x="266065" y="1811655"/>
            <a:ext cx="8863965" cy="3107690"/>
          </a:xfrm>
          <a:prstGeom prst="rect">
            <a:avLst/>
          </a:prstGeom>
          <a:noFill/>
        </p:spPr>
        <p:txBody>
          <a:bodyPr wrap="square" rtlCol="0" anchor="t">
            <a:spAutoFit/>
          </a:bodyPr>
          <a:lstStyle/>
          <a:p>
            <a:pPr>
              <a:lnSpc>
                <a:spcPct val="100000"/>
              </a:lnSpc>
            </a:pPr>
            <a:r>
              <a:rPr lang="zh-CN" altLang="en-US" sz="2800" b="1">
                <a:latin typeface="Calibri" panose="020F0502020204030204" charset="0"/>
                <a:sym typeface="+mn-ea"/>
              </a:rPr>
              <a:t>①道路曲折：</a:t>
            </a:r>
            <a:r>
              <a:rPr lang="en-US" altLang="zh-CN" sz="2800" b="1">
                <a:solidFill>
                  <a:schemeClr val="tx1"/>
                </a:solidFill>
                <a:latin typeface="Calibri" panose="020F0502020204030204" charset="0"/>
                <a:sym typeface="+mn-ea"/>
              </a:rPr>
              <a:t>20</a:t>
            </a:r>
            <a:r>
              <a:rPr lang="zh-CN" altLang="zh-CN" sz="2800" b="1">
                <a:solidFill>
                  <a:schemeClr val="tx1"/>
                </a:solidFill>
                <a:latin typeface="Calibri" panose="020F0502020204030204" charset="0"/>
                <a:sym typeface="+mn-ea"/>
              </a:rPr>
              <a:t>世纪</a:t>
            </a:r>
            <a:r>
              <a:rPr lang="en-US" altLang="zh-CN" sz="2800" b="1">
                <a:solidFill>
                  <a:schemeClr val="tx1"/>
                </a:solidFill>
                <a:latin typeface="Calibri" panose="020F0502020204030204" charset="0"/>
                <a:sym typeface="+mn-ea"/>
              </a:rPr>
              <a:t>80</a:t>
            </a:r>
            <a:r>
              <a:rPr lang="zh-CN" altLang="en-US" sz="2800" b="1">
                <a:solidFill>
                  <a:schemeClr val="tx1"/>
                </a:solidFill>
                <a:latin typeface="Calibri" panose="020F0502020204030204" charset="0"/>
                <a:sym typeface="+mn-ea"/>
              </a:rPr>
              <a:t>年代末</a:t>
            </a:r>
            <a:r>
              <a:rPr lang="en-US" altLang="zh-CN" sz="2800" b="1">
                <a:solidFill>
                  <a:schemeClr val="tx1"/>
                </a:solidFill>
                <a:latin typeface="Calibri" panose="020F0502020204030204" charset="0"/>
                <a:sym typeface="+mn-ea"/>
              </a:rPr>
              <a:t>90</a:t>
            </a:r>
            <a:r>
              <a:rPr lang="zh-CN" altLang="en-US" sz="2800" b="1">
                <a:solidFill>
                  <a:schemeClr val="tx1"/>
                </a:solidFill>
                <a:latin typeface="Calibri" panose="020F0502020204030204" charset="0"/>
                <a:sym typeface="+mn-ea"/>
              </a:rPr>
              <a:t>年代初，</a:t>
            </a:r>
            <a:r>
              <a:rPr lang="zh-CN" altLang="zh-CN" sz="2800" b="1">
                <a:solidFill>
                  <a:schemeClr val="tx1"/>
                </a:solidFill>
                <a:latin typeface="Calibri" panose="020F0502020204030204" charset="0"/>
                <a:sym typeface="+mn-ea"/>
              </a:rPr>
              <a:t>东欧剧变、苏联解体，世界社会主义运动的发展出现严重曲折。</a:t>
            </a:r>
          </a:p>
          <a:p>
            <a:pPr>
              <a:lnSpc>
                <a:spcPct val="100000"/>
              </a:lnSpc>
            </a:pPr>
            <a:r>
              <a:rPr lang="zh-CN" altLang="en-US" sz="2800" b="1">
                <a:solidFill>
                  <a:srgbClr val="FF0000"/>
                </a:solidFill>
                <a:latin typeface="Calibri" panose="020F0502020204030204" charset="0"/>
                <a:sym typeface="+mn-ea"/>
              </a:rPr>
              <a:t>②前途光明：</a:t>
            </a:r>
            <a:endParaRPr lang="zh-CN" altLang="en-US" sz="2800" b="1">
              <a:solidFill>
                <a:schemeClr val="tx1"/>
              </a:solidFill>
              <a:latin typeface="Calibri" panose="020F0502020204030204" charset="0"/>
              <a:sym typeface="+mn-ea"/>
            </a:endParaRPr>
          </a:p>
          <a:p>
            <a:pPr>
              <a:lnSpc>
                <a:spcPct val="100000"/>
              </a:lnSpc>
            </a:pPr>
            <a:r>
              <a:rPr lang="zh-CN" altLang="en-US" sz="2800" b="1">
                <a:latin typeface="Calibri" panose="020F0502020204030204" charset="0"/>
                <a:sym typeface="+mn-ea"/>
              </a:rPr>
              <a:t>从人类社会发展的进程看：</a:t>
            </a:r>
            <a:r>
              <a:rPr lang="zh-CN" altLang="en-US" sz="2800" b="1">
                <a:solidFill>
                  <a:srgbClr val="FF0000"/>
                </a:solidFill>
                <a:latin typeface="Calibri" panose="020F0502020204030204" charset="0"/>
                <a:sym typeface="+mn-ea"/>
              </a:rPr>
              <a:t>社会主义终将代替资本主义是不可避免的</a:t>
            </a:r>
          </a:p>
          <a:p>
            <a:pPr>
              <a:lnSpc>
                <a:spcPct val="100000"/>
              </a:lnSpc>
            </a:pPr>
            <a:r>
              <a:rPr lang="zh-CN" altLang="en-US" sz="2800" b="1">
                <a:solidFill>
                  <a:schemeClr val="tx1"/>
                </a:solidFill>
                <a:latin typeface="Calibri" panose="020F0502020204030204" charset="0"/>
                <a:sym typeface="+mn-ea"/>
              </a:rPr>
              <a:t>从人类社会发展的趋势看：</a:t>
            </a:r>
            <a:r>
              <a:rPr lang="zh-CN" altLang="en-US" sz="2800" b="1">
                <a:solidFill>
                  <a:srgbClr val="FF0000"/>
                </a:solidFill>
                <a:latin typeface="Calibri" panose="020F0502020204030204" charset="0"/>
                <a:sym typeface="+mn-ea"/>
              </a:rPr>
              <a:t>共产主义一定要实现的信念是不可动摇的</a:t>
            </a:r>
          </a:p>
        </p:txBody>
      </p:sp>
      <p:sp>
        <p:nvSpPr>
          <p:cNvPr id="12" name="文本框 11"/>
          <p:cNvSpPr txBox="1"/>
          <p:nvPr/>
        </p:nvSpPr>
        <p:spPr>
          <a:xfrm>
            <a:off x="135255" y="5558790"/>
            <a:ext cx="9126220" cy="1296670"/>
          </a:xfrm>
          <a:prstGeom prst="rect">
            <a:avLst/>
          </a:prstGeom>
          <a:noFill/>
        </p:spPr>
        <p:txBody>
          <a:bodyPr wrap="square" rtlCol="0" anchor="t">
            <a:spAutoFit/>
          </a:bodyPr>
          <a:lstStyle/>
          <a:p>
            <a:pPr>
              <a:lnSpc>
                <a:spcPct val="140000"/>
              </a:lnSpc>
            </a:pPr>
            <a:r>
              <a:rPr lang="en-US" altLang="zh-CN" sz="2800" b="1">
                <a:solidFill>
                  <a:srgbClr val="FF0000"/>
                </a:solidFill>
                <a:latin typeface="Calibri" panose="020F0502020204030204" charset="0"/>
                <a:sym typeface="+mn-ea"/>
              </a:rPr>
              <a:t>         </a:t>
            </a:r>
            <a:r>
              <a:rPr lang="zh-CN" altLang="en-US" sz="2800" b="1">
                <a:solidFill>
                  <a:srgbClr val="FF0000"/>
                </a:solidFill>
                <a:latin typeface="Calibri" panose="020F0502020204030204" charset="0"/>
                <a:sym typeface="+mn-ea"/>
              </a:rPr>
              <a:t>中国特色社会主义的伟大实践</a:t>
            </a:r>
            <a:r>
              <a:rPr lang="zh-CN" altLang="zh-CN" sz="2800" b="1">
                <a:solidFill>
                  <a:srgbClr val="FF0000"/>
                </a:solidFill>
                <a:effectLst/>
                <a:sym typeface="+mn-ea"/>
              </a:rPr>
              <a:t>彰显了科学社会主义强大的生命力</a:t>
            </a:r>
            <a:endParaRPr lang="zh-CN" altLang="zh-CN" sz="2800" b="1">
              <a:solidFill>
                <a:srgbClr val="FF0000"/>
              </a:solidFill>
              <a:effectLst/>
              <a:latin typeface="Calibri" panose="020F050202020403020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2000" fill="hold">
                                          <p:stCondLst>
                                            <p:cond delay="0"/>
                                          </p:stCondLst>
                                        </p:cTn>
                                        <p:tgtEl>
                                          <p:spTgt spid="9"/>
                                        </p:tgtEl>
                                        <p:attrNameLst>
                                          <p:attrName>style.visibility</p:attrName>
                                        </p:attrNameLst>
                                      </p:cBhvr>
                                      <p:to>
                                        <p:strVal val="visible"/>
                                      </p:to>
                                    </p:set>
                                    <p:animEffect transition="in" filter="wipe(left)">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2000" fill="hold">
                                          <p:stCondLst>
                                            <p:cond delay="0"/>
                                          </p:stCondLst>
                                        </p:cTn>
                                        <p:tgtEl>
                                          <p:spTgt spid="10"/>
                                        </p:tgtEl>
                                        <p:attrNameLst>
                                          <p:attrName>style.visibility</p:attrName>
                                        </p:attrNameLst>
                                      </p:cBhvr>
                                      <p:to>
                                        <p:strVal val="visible"/>
                                      </p:to>
                                    </p:set>
                                    <p:animEffect transition="in" filter="wipe(left)">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635"/>
            <a:ext cx="12192000" cy="6875145"/>
          </a:xfrm>
          <a:prstGeom prst="rect">
            <a:avLst/>
          </a:prstGeom>
          <a:noFill/>
          <a:ln w="9525">
            <a:noFill/>
          </a:ln>
        </p:spPr>
      </p:pic>
      <p:pic>
        <p:nvPicPr>
          <p:cNvPr id="4" name="图片 3"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5"/>
          <a:stretch>
            <a:fillRect/>
          </a:stretch>
        </p:blipFill>
        <p:spPr>
          <a:xfrm>
            <a:off x="9517380" y="4839335"/>
            <a:ext cx="2435225" cy="1802130"/>
          </a:xfrm>
          <a:prstGeom prst="rect">
            <a:avLst/>
          </a:prstGeom>
        </p:spPr>
      </p:pic>
      <p:sp>
        <p:nvSpPr>
          <p:cNvPr id="23" name="椭圆 22"/>
          <p:cNvSpPr/>
          <p:nvPr/>
        </p:nvSpPr>
        <p:spPr>
          <a:xfrm>
            <a:off x="183952" y="197853"/>
            <a:ext cx="2174095" cy="2593974"/>
          </a:xfrm>
          <a:prstGeom prst="ellipse">
            <a:avLst/>
          </a:prstGeom>
          <a:blipFill dpi="0" rotWithShape="1">
            <a:blip r:embed="rId6">
              <a:extLst>
                <a:ext uri="{28A0092B-C50C-407E-A947-70E740481C1C}">
                  <a14:useLocalDpi xmlns:a14="http://schemas.microsoft.com/office/drawing/2010/main" val="0"/>
                </a:ext>
              </a:extLst>
            </a:blip>
            <a:srcRect/>
            <a:stretch>
              <a:fillRect l="-9461" r="-9461"/>
            </a:stretch>
          </a:blipFill>
          <a:ln>
            <a:solidFill>
              <a:srgbClr val="CEA5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rcRect l="16145" t="21774" r="14689" b="23493"/>
          <a:stretch>
            <a:fillRect/>
          </a:stretch>
        </p:blipFill>
        <p:spPr>
          <a:xfrm flipH="1">
            <a:off x="4472940" y="0"/>
            <a:ext cx="5405755" cy="1335405"/>
          </a:xfrm>
          <a:prstGeom prst="rect">
            <a:avLst/>
          </a:prstGeom>
        </p:spPr>
      </p:pic>
      <p:pic>
        <p:nvPicPr>
          <p:cNvPr id="11266" name="图片 1"/>
          <p:cNvPicPr>
            <a:picLocks noChangeAspect="1"/>
          </p:cNvPicPr>
          <p:nvPr/>
        </p:nvPicPr>
        <p:blipFill>
          <a:blip r:embed="rId8"/>
          <a:stretch>
            <a:fillRect/>
          </a:stretch>
        </p:blipFill>
        <p:spPr>
          <a:xfrm>
            <a:off x="2722245" y="1335405"/>
            <a:ext cx="7558405" cy="5154930"/>
          </a:xfrm>
          <a:prstGeom prst="rect">
            <a:avLst/>
          </a:prstGeom>
          <a:noFill/>
          <a:ln w="9525">
            <a:noFill/>
          </a:ln>
        </p:spPr>
      </p:pic>
      <p:sp>
        <p:nvSpPr>
          <p:cNvPr id="3" name="矩形 2"/>
          <p:cNvSpPr/>
          <p:nvPr/>
        </p:nvSpPr>
        <p:spPr>
          <a:xfrm>
            <a:off x="7043420" y="2085340"/>
            <a:ext cx="1220470" cy="1076325"/>
          </a:xfrm>
          <a:prstGeom prst="rect">
            <a:avLst/>
          </a:prstGeom>
          <a:noFill/>
          <a:ln>
            <a:noFill/>
          </a:ln>
        </p:spPr>
        <p:txBody>
          <a:bodyPr wrap="square" rtlCol="0" anchor="t">
            <a:spAutoFit/>
          </a:bodyPr>
          <a:lstStyle/>
          <a:p>
            <a:pPr algn="ctr"/>
            <a:r>
              <a:rPr lang="zh-CN" altLang="en-US" sz="3200" b="1">
                <a:solidFill>
                  <a:schemeClr val="tx1"/>
                </a:solidFill>
                <a:effectLst/>
                <a:latin typeface="站酷快乐体2016修订版" panose="02010600030101010101" charset="-122"/>
                <a:ea typeface="站酷快乐体2016修订版" panose="02010600030101010101" charset="-122"/>
              </a:rPr>
              <a:t>课堂检测</a:t>
            </a:r>
          </a:p>
        </p:txBody>
      </p:sp>
      <p:sp>
        <p:nvSpPr>
          <p:cNvPr id="7" name="矩形 6"/>
          <p:cNvSpPr/>
          <p:nvPr/>
        </p:nvSpPr>
        <p:spPr>
          <a:xfrm>
            <a:off x="2141855" y="375920"/>
            <a:ext cx="2425065" cy="706755"/>
          </a:xfrm>
          <a:prstGeom prst="rect">
            <a:avLst/>
          </a:prstGeom>
          <a:noFill/>
          <a:ln>
            <a:noFill/>
          </a:ln>
        </p:spPr>
        <p:txBody>
          <a:bodyPr wrap="square" rtlCol="0" anchor="t">
            <a:spAutoFit/>
          </a:bodyPr>
          <a:lstStyle/>
          <a:p>
            <a:pPr algn="ctr"/>
            <a:r>
              <a:rPr lang="zh-CN" altLang="en-US" sz="4000" b="1">
                <a:solidFill>
                  <a:schemeClr val="tx1"/>
                </a:solidFill>
                <a:effectLst/>
                <a:latin typeface="站酷快乐体2016修订版" panose="02010600030101010101" charset="-122"/>
                <a:ea typeface="站酷快乐体2016修订版" panose="02010600030101010101" charset="-122"/>
              </a:rPr>
              <a:t>下面进入</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2000"/>
                            </p:stCondLst>
                            <p:childTnLst>
                              <p:par>
                                <p:cTn id="17" presetID="55" presetClass="entr" presetSubtype="0" fill="hold" nodeType="afterEffect">
                                  <p:stCondLst>
                                    <p:cond delay="0"/>
                                  </p:stCondLst>
                                  <p:childTnLst>
                                    <p:set>
                                      <p:cBhvr>
                                        <p:cTn id="18" dur="1" fill="hold">
                                          <p:stCondLst>
                                            <p:cond delay="0"/>
                                          </p:stCondLst>
                                        </p:cTn>
                                        <p:tgtEl>
                                          <p:spTgt spid="11266"/>
                                        </p:tgtEl>
                                        <p:attrNameLst>
                                          <p:attrName>style.visibility</p:attrName>
                                        </p:attrNameLst>
                                      </p:cBhvr>
                                      <p:to>
                                        <p:strVal val="visible"/>
                                      </p:to>
                                    </p:set>
                                    <p:anim calcmode="lin" valueType="num">
                                      <p:cBhvr>
                                        <p:cTn id="19" dur="1000" fill="hold"/>
                                        <p:tgtEl>
                                          <p:spTgt spid="11266"/>
                                        </p:tgtEl>
                                        <p:attrNameLst>
                                          <p:attrName>ppt_w</p:attrName>
                                        </p:attrNameLst>
                                      </p:cBhvr>
                                      <p:tavLst>
                                        <p:tav tm="0">
                                          <p:val>
                                            <p:strVal val="#ppt_w*0.70"/>
                                          </p:val>
                                        </p:tav>
                                        <p:tav tm="100000">
                                          <p:val>
                                            <p:strVal val="#ppt_w"/>
                                          </p:val>
                                        </p:tav>
                                      </p:tavLst>
                                    </p:anim>
                                    <p:anim calcmode="lin" valueType="num">
                                      <p:cBhvr>
                                        <p:cTn id="20" dur="1000" fill="hold"/>
                                        <p:tgtEl>
                                          <p:spTgt spid="11266"/>
                                        </p:tgtEl>
                                        <p:attrNameLst>
                                          <p:attrName>ppt_h</p:attrName>
                                        </p:attrNameLst>
                                      </p:cBhvr>
                                      <p:tavLst>
                                        <p:tav tm="0">
                                          <p:val>
                                            <p:strVal val="#ppt_h"/>
                                          </p:val>
                                        </p:tav>
                                        <p:tav tm="100000">
                                          <p:val>
                                            <p:strVal val="#ppt_h"/>
                                          </p:val>
                                        </p:tav>
                                      </p:tavLst>
                                    </p:anim>
                                    <p:animEffect transition="in" filter="fade">
                                      <p:cBhvr>
                                        <p:cTn id="21" dur="1000"/>
                                        <p:tgtEl>
                                          <p:spTgt spid="11266"/>
                                        </p:tgtEl>
                                      </p:cBhvr>
                                    </p:animEffect>
                                  </p:childTnLst>
                                </p:cTn>
                              </p:par>
                            </p:childTnLst>
                          </p:cTn>
                        </p:par>
                        <p:par>
                          <p:cTn id="22" fill="hold">
                            <p:stCondLst>
                              <p:cond delay="3000"/>
                            </p:stCondLst>
                            <p:childTnLst>
                              <p:par>
                                <p:cTn id="23" presetID="55"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15240" y="635"/>
            <a:ext cx="12192000" cy="6875145"/>
          </a:xfrm>
          <a:prstGeom prst="rect">
            <a:avLst/>
          </a:prstGeom>
          <a:noFill/>
          <a:ln w="9525">
            <a:noFill/>
          </a:ln>
        </p:spPr>
      </p:pic>
      <p:pic>
        <p:nvPicPr>
          <p:cNvPr id="4" name="图片 3"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5"/>
          <a:stretch>
            <a:fillRect/>
          </a:stretch>
        </p:blipFill>
        <p:spPr>
          <a:xfrm>
            <a:off x="9517380" y="4839335"/>
            <a:ext cx="2435225" cy="1802130"/>
          </a:xfrm>
          <a:prstGeom prst="rect">
            <a:avLst/>
          </a:prstGeom>
        </p:spPr>
      </p:pic>
      <p:sp>
        <p:nvSpPr>
          <p:cNvPr id="23" name="椭圆 22"/>
          <p:cNvSpPr/>
          <p:nvPr/>
        </p:nvSpPr>
        <p:spPr>
          <a:xfrm>
            <a:off x="183952" y="197853"/>
            <a:ext cx="2174095" cy="2593974"/>
          </a:xfrm>
          <a:prstGeom prst="ellipse">
            <a:avLst/>
          </a:prstGeom>
          <a:blipFill dpi="0" rotWithShape="1">
            <a:blip r:embed="rId6">
              <a:extLst>
                <a:ext uri="{28A0092B-C50C-407E-A947-70E740481C1C}">
                  <a14:useLocalDpi xmlns:a14="http://schemas.microsoft.com/office/drawing/2010/main" val="0"/>
                </a:ext>
              </a:extLst>
            </a:blip>
            <a:srcRect/>
            <a:stretch>
              <a:fillRect l="-9461" r="-9461"/>
            </a:stretch>
          </a:blipFill>
          <a:ln>
            <a:solidFill>
              <a:srgbClr val="CEA5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sp>
        <p:nvSpPr>
          <p:cNvPr id="100" name="文本框 99"/>
          <p:cNvSpPr txBox="1"/>
          <p:nvPr/>
        </p:nvSpPr>
        <p:spPr>
          <a:xfrm>
            <a:off x="2582545" y="1365885"/>
            <a:ext cx="9370060" cy="4521835"/>
          </a:xfrm>
          <a:prstGeom prst="rect">
            <a:avLst/>
          </a:prstGeom>
          <a:noFill/>
          <a:ln w="9525">
            <a:noFill/>
          </a:ln>
        </p:spPr>
        <p:txBody>
          <a:bodyPr wrap="square">
            <a:spAutoFit/>
          </a:bodyPr>
          <a:lstStyle/>
          <a:p>
            <a:pPr algn="l">
              <a:lnSpc>
                <a:spcPct val="180000"/>
              </a:lnSpc>
              <a:spcAft>
                <a:spcPts val="0"/>
              </a:spcAft>
            </a:pPr>
            <a:r>
              <a:rPr lang="en-US" altLang="zh-CN" sz="3200" b="1" kern="100">
                <a:latin typeface="黑体" panose="02010609060101010101" charset="-122"/>
                <a:ea typeface="黑体" panose="02010609060101010101" charset="-122"/>
                <a:cs typeface="黑体" panose="02010609060101010101" charset="-122"/>
                <a:sym typeface="+mn-ea"/>
              </a:rPr>
              <a:t>1.</a:t>
            </a:r>
            <a:r>
              <a:rPr lang="zh-CN" altLang="zh-CN" sz="3200" b="1" kern="100">
                <a:latin typeface="黑体" panose="02010609060101010101" charset="-122"/>
                <a:ea typeface="黑体" panose="02010609060101010101" charset="-122"/>
                <a:cs typeface="黑体" panose="02010609060101010101" charset="-122"/>
                <a:sym typeface="+mn-ea"/>
              </a:rPr>
              <a:t>马克思主义的三个来源不包括</a:t>
            </a:r>
            <a:r>
              <a:rPr lang="en-US" altLang="zh-CN" sz="3200" b="1" kern="100">
                <a:latin typeface="黑体" panose="02010609060101010101" charset="-122"/>
                <a:ea typeface="黑体" panose="02010609060101010101" charset="-122"/>
                <a:cs typeface="黑体" panose="02010609060101010101" charset="-122"/>
                <a:sym typeface="+mn-ea"/>
              </a:rPr>
              <a:t>(   )</a:t>
            </a:r>
            <a:endParaRPr lang="zh-CN" altLang="zh-CN" sz="3200" b="1" kern="100">
              <a:latin typeface="黑体" panose="02010609060101010101" charset="-122"/>
              <a:ea typeface="黑体" panose="02010609060101010101" charset="-122"/>
              <a:cs typeface="黑体" panose="02010609060101010101" charset="-122"/>
            </a:endParaRPr>
          </a:p>
          <a:p>
            <a:pPr algn="l">
              <a:lnSpc>
                <a:spcPct val="180000"/>
              </a:lnSpc>
              <a:spcAft>
                <a:spcPts val="0"/>
              </a:spcAft>
            </a:pPr>
            <a:r>
              <a:rPr lang="en-US" altLang="zh-CN" sz="3200" b="1" kern="100">
                <a:latin typeface="黑体" panose="02010609060101010101" charset="-122"/>
                <a:ea typeface="黑体" panose="02010609060101010101" charset="-122"/>
                <a:cs typeface="黑体" panose="02010609060101010101" charset="-122"/>
                <a:sym typeface="+mn-ea"/>
              </a:rPr>
              <a:t>A.</a:t>
            </a:r>
            <a:r>
              <a:rPr lang="zh-CN" altLang="zh-CN" sz="3200" b="1" kern="100">
                <a:latin typeface="黑体" panose="02010609060101010101" charset="-122"/>
                <a:ea typeface="黑体" panose="02010609060101010101" charset="-122"/>
                <a:cs typeface="黑体" panose="02010609060101010101" charset="-122"/>
                <a:sym typeface="+mn-ea"/>
              </a:rPr>
              <a:t>德国的古典哲学</a:t>
            </a:r>
            <a:endParaRPr lang="zh-CN" altLang="zh-CN" sz="3200" b="1" kern="100">
              <a:latin typeface="黑体" panose="02010609060101010101" charset="-122"/>
              <a:ea typeface="黑体" panose="02010609060101010101" charset="-122"/>
              <a:cs typeface="黑体" panose="02010609060101010101" charset="-122"/>
            </a:endParaRPr>
          </a:p>
          <a:p>
            <a:pPr algn="l">
              <a:lnSpc>
                <a:spcPct val="180000"/>
              </a:lnSpc>
              <a:spcAft>
                <a:spcPts val="0"/>
              </a:spcAft>
            </a:pPr>
            <a:r>
              <a:rPr lang="en-US" altLang="zh-CN" sz="3200" b="1" kern="100">
                <a:latin typeface="黑体" panose="02010609060101010101" charset="-122"/>
                <a:ea typeface="黑体" panose="02010609060101010101" charset="-122"/>
                <a:cs typeface="黑体" panose="02010609060101010101" charset="-122"/>
                <a:sym typeface="+mn-ea"/>
              </a:rPr>
              <a:t>B.</a:t>
            </a:r>
            <a:r>
              <a:rPr lang="zh-CN" altLang="zh-CN" sz="3200" b="1" kern="100">
                <a:latin typeface="黑体" panose="02010609060101010101" charset="-122"/>
                <a:ea typeface="黑体" panose="02010609060101010101" charset="-122"/>
                <a:cs typeface="黑体" panose="02010609060101010101" charset="-122"/>
                <a:sym typeface="+mn-ea"/>
              </a:rPr>
              <a:t>英国的古典政治经济学</a:t>
            </a:r>
            <a:endParaRPr lang="zh-CN" altLang="zh-CN" sz="3200" b="1" kern="100">
              <a:latin typeface="黑体" panose="02010609060101010101" charset="-122"/>
              <a:ea typeface="黑体" panose="02010609060101010101" charset="-122"/>
              <a:cs typeface="黑体" panose="02010609060101010101" charset="-122"/>
            </a:endParaRPr>
          </a:p>
          <a:p>
            <a:pPr algn="l">
              <a:lnSpc>
                <a:spcPct val="180000"/>
              </a:lnSpc>
              <a:spcAft>
                <a:spcPts val="0"/>
              </a:spcAft>
            </a:pPr>
            <a:r>
              <a:rPr lang="en-US" altLang="zh-CN" sz="3200" b="1" kern="100">
                <a:latin typeface="黑体" panose="02010609060101010101" charset="-122"/>
                <a:ea typeface="黑体" panose="02010609060101010101" charset="-122"/>
                <a:cs typeface="黑体" panose="02010609060101010101" charset="-122"/>
                <a:sym typeface="+mn-ea"/>
              </a:rPr>
              <a:t>C.</a:t>
            </a:r>
            <a:r>
              <a:rPr lang="zh-CN" altLang="zh-CN" sz="3200" b="1" kern="100">
                <a:latin typeface="黑体" panose="02010609060101010101" charset="-122"/>
                <a:ea typeface="黑体" panose="02010609060101010101" charset="-122"/>
                <a:cs typeface="黑体" panose="02010609060101010101" charset="-122"/>
                <a:sym typeface="+mn-ea"/>
              </a:rPr>
              <a:t>英法的空想社会主义</a:t>
            </a:r>
            <a:endParaRPr lang="zh-CN" altLang="zh-CN" sz="3200" b="1" kern="100">
              <a:latin typeface="黑体" panose="02010609060101010101" charset="-122"/>
              <a:ea typeface="黑体" panose="02010609060101010101" charset="-122"/>
              <a:cs typeface="黑体" panose="02010609060101010101" charset="-122"/>
            </a:endParaRPr>
          </a:p>
          <a:p>
            <a:pPr algn="l">
              <a:lnSpc>
                <a:spcPct val="180000"/>
              </a:lnSpc>
              <a:spcAft>
                <a:spcPts val="0"/>
              </a:spcAft>
            </a:pPr>
            <a:r>
              <a:rPr lang="en-US" altLang="zh-CN" sz="3200" b="1" kern="100">
                <a:latin typeface="黑体" panose="02010609060101010101" charset="-122"/>
                <a:ea typeface="黑体" panose="02010609060101010101" charset="-122"/>
                <a:cs typeface="黑体" panose="02010609060101010101" charset="-122"/>
                <a:sym typeface="+mn-ea"/>
              </a:rPr>
              <a:t>D.</a:t>
            </a:r>
            <a:r>
              <a:rPr lang="zh-CN" altLang="zh-CN" sz="3200" b="1" kern="100">
                <a:latin typeface="黑体" panose="02010609060101010101" charset="-122"/>
                <a:ea typeface="黑体" panose="02010609060101010101" charset="-122"/>
                <a:cs typeface="黑体" panose="02010609060101010101" charset="-122"/>
                <a:sym typeface="+mn-ea"/>
              </a:rPr>
              <a:t>英法的科学社会主义</a:t>
            </a:r>
            <a:endParaRPr lang="zh-CN" altLang="en-US" sz="3200" b="1">
              <a:solidFill>
                <a:srgbClr val="000000"/>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2582545" y="5205095"/>
            <a:ext cx="4267835" cy="583565"/>
          </a:xfrm>
          <a:prstGeom prst="rect">
            <a:avLst/>
          </a:prstGeom>
          <a:noFill/>
        </p:spPr>
        <p:txBody>
          <a:bodyPr wrap="none" rtlCol="0" anchor="t">
            <a:spAutoFit/>
          </a:bodyPr>
          <a:lstStyle/>
          <a:p>
            <a:pPr algn="l">
              <a:lnSpc>
                <a:spcPct val="100000"/>
              </a:lnSpc>
              <a:spcAft>
                <a:spcPts val="0"/>
              </a:spcAft>
            </a:pPr>
            <a:r>
              <a:rPr lang="en-US" altLang="zh-CN" sz="3200" b="1" kern="100">
                <a:solidFill>
                  <a:srgbClr val="FF0000"/>
                </a:solidFill>
                <a:latin typeface="黑体" panose="02010609060101010101" charset="-122"/>
                <a:ea typeface="黑体" panose="02010609060101010101" charset="-122"/>
                <a:cs typeface="黑体" panose="02010609060101010101" charset="-122"/>
                <a:sym typeface="+mn-ea"/>
              </a:rPr>
              <a:t>D.</a:t>
            </a:r>
            <a:r>
              <a:rPr lang="zh-CN" altLang="zh-CN" sz="3200" b="1" kern="100">
                <a:solidFill>
                  <a:srgbClr val="FF0000"/>
                </a:solidFill>
                <a:latin typeface="黑体" panose="02010609060101010101" charset="-122"/>
                <a:ea typeface="黑体" panose="02010609060101010101" charset="-122"/>
                <a:cs typeface="黑体" panose="02010609060101010101" charset="-122"/>
                <a:sym typeface="+mn-ea"/>
              </a:rPr>
              <a:t>英法的科学社会主义</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635"/>
            <a:ext cx="12192000" cy="6875145"/>
          </a:xfrm>
          <a:prstGeom prst="rect">
            <a:avLst/>
          </a:prstGeom>
          <a:noFill/>
          <a:ln w="9525">
            <a:noFill/>
          </a:ln>
        </p:spPr>
      </p:pic>
      <p:pic>
        <p:nvPicPr>
          <p:cNvPr id="4" name="图片 3"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5"/>
          <a:stretch>
            <a:fillRect/>
          </a:stretch>
        </p:blipFill>
        <p:spPr>
          <a:xfrm>
            <a:off x="9517380" y="4839335"/>
            <a:ext cx="2435225" cy="1802130"/>
          </a:xfrm>
          <a:prstGeom prst="rect">
            <a:avLst/>
          </a:prstGeom>
        </p:spPr>
      </p:pic>
      <p:sp>
        <p:nvSpPr>
          <p:cNvPr id="23" name="椭圆 22"/>
          <p:cNvSpPr/>
          <p:nvPr/>
        </p:nvSpPr>
        <p:spPr>
          <a:xfrm>
            <a:off x="183952" y="197853"/>
            <a:ext cx="2174095" cy="2593974"/>
          </a:xfrm>
          <a:prstGeom prst="ellipse">
            <a:avLst/>
          </a:prstGeom>
          <a:blipFill dpi="0" rotWithShape="1">
            <a:blip r:embed="rId6">
              <a:extLst>
                <a:ext uri="{28A0092B-C50C-407E-A947-70E740481C1C}">
                  <a14:useLocalDpi xmlns:a14="http://schemas.microsoft.com/office/drawing/2010/main" val="0"/>
                </a:ext>
              </a:extLst>
            </a:blip>
            <a:srcRect/>
            <a:stretch>
              <a:fillRect l="-9461" r="-9461"/>
            </a:stretch>
          </a:blipFill>
          <a:ln>
            <a:solidFill>
              <a:srgbClr val="CEA5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sp>
        <p:nvSpPr>
          <p:cNvPr id="100" name="文本框 99"/>
          <p:cNvSpPr txBox="1"/>
          <p:nvPr/>
        </p:nvSpPr>
        <p:spPr>
          <a:xfrm>
            <a:off x="2529840" y="1035685"/>
            <a:ext cx="9422765" cy="5605780"/>
          </a:xfrm>
          <a:prstGeom prst="rect">
            <a:avLst/>
          </a:prstGeom>
          <a:noFill/>
          <a:ln w="9525">
            <a:noFill/>
          </a:ln>
        </p:spPr>
        <p:txBody>
          <a:bodyPr wrap="square">
            <a:spAutoFit/>
          </a:bodyPr>
          <a:lstStyle/>
          <a:p>
            <a:pPr algn="l">
              <a:lnSpc>
                <a:spcPct val="140000"/>
              </a:lnSpc>
              <a:buClrTx/>
              <a:buSzTx/>
              <a:buNone/>
            </a:pPr>
            <a:r>
              <a:rPr lang="en-US" altLang="zh-CN" sz="3200" b="1">
                <a:solidFill>
                  <a:srgbClr val="000000"/>
                </a:solidFill>
                <a:latin typeface="黑体" panose="02010609060101010101" charset="-122"/>
                <a:ea typeface="黑体" panose="02010609060101010101" charset="-122"/>
                <a:cs typeface="黑体" panose="02010609060101010101" charset="-122"/>
              </a:rPr>
              <a:t>2.</a:t>
            </a:r>
            <a:r>
              <a:rPr lang="zh-CN" sz="3200" b="1">
                <a:solidFill>
                  <a:srgbClr val="000000"/>
                </a:solidFill>
                <a:latin typeface="黑体" panose="02010609060101010101" charset="-122"/>
                <a:ea typeface="黑体" panose="02010609060101010101" charset="-122"/>
                <a:cs typeface="黑体" panose="02010609060101010101" charset="-122"/>
              </a:rPr>
              <a:t>1851年，正当伦敦世博会召开，宣布资本主义工业革命正以雷霆万钧之力重塑欧洲乃至全球经济和社会形态时，已经有人在解剖它的病灶，预备提前宣判它的死刑了。该事件是指(　　)</a:t>
            </a:r>
          </a:p>
          <a:p>
            <a:pPr algn="l">
              <a:lnSpc>
                <a:spcPct val="140000"/>
              </a:lnSpc>
              <a:buClrTx/>
              <a:buSzTx/>
              <a:buNone/>
            </a:pPr>
            <a:r>
              <a:rPr lang="zh-CN" sz="3200" b="1">
                <a:solidFill>
                  <a:srgbClr val="000000"/>
                </a:solidFill>
                <a:latin typeface="黑体" panose="02010609060101010101" charset="-122"/>
                <a:ea typeface="黑体" panose="02010609060101010101" charset="-122"/>
                <a:cs typeface="黑体" panose="02010609060101010101" charset="-122"/>
              </a:rPr>
              <a:t>A．马克思发表《共产党宣言》</a:t>
            </a:r>
          </a:p>
          <a:p>
            <a:pPr algn="l">
              <a:lnSpc>
                <a:spcPct val="140000"/>
              </a:lnSpc>
              <a:buClrTx/>
              <a:buSzTx/>
              <a:buNone/>
            </a:pPr>
            <a:r>
              <a:rPr lang="zh-CN" sz="3200" b="1">
                <a:solidFill>
                  <a:srgbClr val="000000"/>
                </a:solidFill>
                <a:latin typeface="黑体" panose="02010609060101010101" charset="-122"/>
                <a:ea typeface="黑体" panose="02010609060101010101" charset="-122"/>
                <a:cs typeface="黑体" panose="02010609060101010101" charset="-122"/>
              </a:rPr>
              <a:t>B．卢梭发表了《社会契约论》</a:t>
            </a:r>
          </a:p>
          <a:p>
            <a:pPr algn="l">
              <a:lnSpc>
                <a:spcPct val="140000"/>
              </a:lnSpc>
              <a:buClrTx/>
              <a:buSzTx/>
              <a:buNone/>
            </a:pPr>
            <a:r>
              <a:rPr lang="zh-CN" sz="3200" b="1">
                <a:solidFill>
                  <a:srgbClr val="000000"/>
                </a:solidFill>
                <a:latin typeface="黑体" panose="02010609060101010101" charset="-122"/>
                <a:ea typeface="黑体" panose="02010609060101010101" charset="-122"/>
                <a:cs typeface="黑体" panose="02010609060101010101" charset="-122"/>
              </a:rPr>
              <a:t>C．在中国兴起太平天国运动</a:t>
            </a:r>
          </a:p>
          <a:p>
            <a:pPr algn="l">
              <a:lnSpc>
                <a:spcPct val="140000"/>
              </a:lnSpc>
              <a:buClrTx/>
              <a:buSzTx/>
              <a:buNone/>
            </a:pPr>
            <a:r>
              <a:rPr lang="zh-CN" sz="3200" b="1">
                <a:solidFill>
                  <a:srgbClr val="000000"/>
                </a:solidFill>
                <a:latin typeface="黑体" panose="02010609060101010101" charset="-122"/>
                <a:ea typeface="黑体" panose="02010609060101010101" charset="-122"/>
                <a:cs typeface="黑体" panose="02010609060101010101" charset="-122"/>
              </a:rPr>
              <a:t>D．在法国发生巴黎公社革命</a:t>
            </a:r>
          </a:p>
        </p:txBody>
      </p:sp>
      <p:sp>
        <p:nvSpPr>
          <p:cNvPr id="2" name="文本框 1"/>
          <p:cNvSpPr txBox="1"/>
          <p:nvPr/>
        </p:nvSpPr>
        <p:spPr>
          <a:xfrm>
            <a:off x="2529840" y="3926205"/>
            <a:ext cx="5695950" cy="583565"/>
          </a:xfrm>
          <a:prstGeom prst="rect">
            <a:avLst/>
          </a:prstGeom>
          <a:noFill/>
        </p:spPr>
        <p:txBody>
          <a:bodyPr wrap="none" rtlCol="0" anchor="t">
            <a:spAutoFit/>
          </a:bodyPr>
          <a:lstStyle/>
          <a:p>
            <a:r>
              <a:rPr lang="zh-CN" sz="3200" b="1">
                <a:solidFill>
                  <a:srgbClr val="FF0000"/>
                </a:solidFill>
                <a:latin typeface="黑体" panose="02010609060101010101" charset="-122"/>
                <a:ea typeface="黑体" panose="02010609060101010101" charset="-122"/>
                <a:cs typeface="黑体" panose="02010609060101010101" charset="-122"/>
                <a:sym typeface="+mn-ea"/>
              </a:rPr>
              <a:t>A．马克思发表《共产党宣言》</a:t>
            </a:r>
            <a:endParaRPr lang="zh-CN" altLang="en-US" sz="3200" b="1">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635"/>
            <a:ext cx="12192000" cy="6875145"/>
          </a:xfrm>
          <a:prstGeom prst="rect">
            <a:avLst/>
          </a:prstGeom>
          <a:noFill/>
          <a:ln w="9525">
            <a:noFill/>
          </a:ln>
        </p:spPr>
      </p:pic>
      <p:pic>
        <p:nvPicPr>
          <p:cNvPr id="4" name="图片 3"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5"/>
          <a:stretch>
            <a:fillRect/>
          </a:stretch>
        </p:blipFill>
        <p:spPr>
          <a:xfrm>
            <a:off x="9517380" y="4839335"/>
            <a:ext cx="2435225" cy="1802130"/>
          </a:xfrm>
          <a:prstGeom prst="rect">
            <a:avLst/>
          </a:prstGeom>
        </p:spPr>
      </p:pic>
      <p:sp>
        <p:nvSpPr>
          <p:cNvPr id="23" name="椭圆 22"/>
          <p:cNvSpPr/>
          <p:nvPr/>
        </p:nvSpPr>
        <p:spPr>
          <a:xfrm>
            <a:off x="183952" y="197853"/>
            <a:ext cx="2174095" cy="2593974"/>
          </a:xfrm>
          <a:prstGeom prst="ellipse">
            <a:avLst/>
          </a:prstGeom>
          <a:blipFill dpi="0" rotWithShape="1">
            <a:blip r:embed="rId6">
              <a:extLst>
                <a:ext uri="{28A0092B-C50C-407E-A947-70E740481C1C}">
                  <a14:useLocalDpi xmlns:a14="http://schemas.microsoft.com/office/drawing/2010/main" val="0"/>
                </a:ext>
              </a:extLst>
            </a:blip>
            <a:srcRect/>
            <a:stretch>
              <a:fillRect l="-9461" r="-9461"/>
            </a:stretch>
          </a:blipFill>
          <a:ln>
            <a:solidFill>
              <a:srgbClr val="CEA5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sp>
        <p:nvSpPr>
          <p:cNvPr id="100" name="文本框 99"/>
          <p:cNvSpPr txBox="1"/>
          <p:nvPr/>
        </p:nvSpPr>
        <p:spPr>
          <a:xfrm>
            <a:off x="2358390" y="1035685"/>
            <a:ext cx="9738360" cy="5605780"/>
          </a:xfrm>
          <a:prstGeom prst="rect">
            <a:avLst/>
          </a:prstGeom>
          <a:noFill/>
          <a:ln w="9525">
            <a:noFill/>
          </a:ln>
        </p:spPr>
        <p:txBody>
          <a:bodyPr wrap="square">
            <a:spAutoFit/>
          </a:bodyPr>
          <a:lstStyle/>
          <a:p>
            <a:pPr indent="0">
              <a:lnSpc>
                <a:spcPct val="140000"/>
              </a:lnSpc>
            </a:pPr>
            <a:r>
              <a:rPr lang="en-US" altLang="zh-CN" sz="3200" b="1">
                <a:solidFill>
                  <a:srgbClr val="000000"/>
                </a:solidFill>
                <a:latin typeface="黑体" panose="02010609060101010101" charset="-122"/>
                <a:ea typeface="黑体" panose="02010609060101010101" charset="-122"/>
                <a:cs typeface="黑体" panose="02010609060101010101" charset="-122"/>
              </a:rPr>
              <a:t>3.</a:t>
            </a:r>
            <a:r>
              <a:rPr lang="zh-CN" sz="3200" b="1">
                <a:solidFill>
                  <a:srgbClr val="000000"/>
                </a:solidFill>
                <a:latin typeface="黑体" panose="02010609060101010101" charset="-122"/>
                <a:ea typeface="黑体" panose="02010609060101010101" charset="-122"/>
                <a:cs typeface="黑体" panose="02010609060101010101" charset="-122"/>
              </a:rPr>
              <a:t>1848年2月，《共产党宣言》的发表诞生了一个伟大的真理——马克思主义。马克思主义较之空想社会主义理论，被称为科学社会主义，依据是(　　)</a:t>
            </a:r>
          </a:p>
          <a:p>
            <a:pPr indent="0">
              <a:lnSpc>
                <a:spcPct val="140000"/>
              </a:lnSpc>
            </a:pPr>
            <a:r>
              <a:rPr lang="zh-CN" sz="3200" b="1">
                <a:solidFill>
                  <a:srgbClr val="000000"/>
                </a:solidFill>
                <a:latin typeface="黑体" panose="02010609060101010101" charset="-122"/>
                <a:ea typeface="黑体" panose="02010609060101010101" charset="-122"/>
                <a:cs typeface="黑体" panose="02010609060101010101" charset="-122"/>
              </a:rPr>
              <a:t>A．抨击了资本主义社会的弊端</a:t>
            </a:r>
          </a:p>
          <a:p>
            <a:pPr indent="0">
              <a:lnSpc>
                <a:spcPct val="140000"/>
              </a:lnSpc>
            </a:pPr>
            <a:r>
              <a:rPr lang="zh-CN" sz="3200" b="1">
                <a:solidFill>
                  <a:srgbClr val="000000"/>
                </a:solidFill>
                <a:latin typeface="黑体" panose="02010609060101010101" charset="-122"/>
                <a:ea typeface="黑体" panose="02010609060101010101" charset="-122"/>
                <a:cs typeface="黑体" panose="02010609060101010101" charset="-122"/>
              </a:rPr>
              <a:t>B．认识到资本主义制度是剥削制度</a:t>
            </a:r>
          </a:p>
          <a:p>
            <a:pPr indent="0">
              <a:lnSpc>
                <a:spcPct val="140000"/>
              </a:lnSpc>
            </a:pPr>
            <a:r>
              <a:rPr lang="zh-CN" sz="3200" b="1">
                <a:solidFill>
                  <a:srgbClr val="000000"/>
                </a:solidFill>
                <a:latin typeface="黑体" panose="02010609060101010101" charset="-122"/>
                <a:ea typeface="黑体" panose="02010609060101010101" charset="-122"/>
                <a:cs typeface="黑体" panose="02010609060101010101" charset="-122"/>
              </a:rPr>
              <a:t>C．揭露了资本主义社会的矛盾</a:t>
            </a:r>
          </a:p>
          <a:p>
            <a:pPr indent="0">
              <a:lnSpc>
                <a:spcPct val="140000"/>
              </a:lnSpc>
            </a:pPr>
            <a:r>
              <a:rPr lang="zh-CN" sz="3200" b="1">
                <a:solidFill>
                  <a:srgbClr val="000000"/>
                </a:solidFill>
                <a:latin typeface="黑体" panose="02010609060101010101" charset="-122"/>
                <a:ea typeface="黑体" panose="02010609060101010101" charset="-122"/>
                <a:cs typeface="黑体" panose="02010609060101010101" charset="-122"/>
              </a:rPr>
              <a:t>D．阐明了社会发展的客观规律，揭示了无产阶级的历史使命</a:t>
            </a:r>
          </a:p>
        </p:txBody>
      </p:sp>
      <p:sp>
        <p:nvSpPr>
          <p:cNvPr id="2" name="文本框 1"/>
          <p:cNvSpPr txBox="1"/>
          <p:nvPr/>
        </p:nvSpPr>
        <p:spPr>
          <a:xfrm>
            <a:off x="2358390" y="5137150"/>
            <a:ext cx="9594215" cy="1470025"/>
          </a:xfrm>
          <a:prstGeom prst="rect">
            <a:avLst/>
          </a:prstGeom>
          <a:noFill/>
        </p:spPr>
        <p:txBody>
          <a:bodyPr wrap="square" rtlCol="0" anchor="t">
            <a:spAutoFit/>
          </a:bodyPr>
          <a:lstStyle/>
          <a:p>
            <a:pPr indent="0">
              <a:lnSpc>
                <a:spcPct val="140000"/>
              </a:lnSpc>
            </a:pPr>
            <a:r>
              <a:rPr lang="zh-CN" sz="3200" b="1">
                <a:solidFill>
                  <a:srgbClr val="FF0000"/>
                </a:solidFill>
                <a:latin typeface="黑体" panose="02010609060101010101" charset="-122"/>
                <a:ea typeface="黑体" panose="02010609060101010101" charset="-122"/>
                <a:cs typeface="黑体" panose="02010609060101010101" charset="-122"/>
                <a:sym typeface="+mn-ea"/>
              </a:rPr>
              <a:t>D．阐明了社会发展的客观规律，揭示了无产阶级的历史使命</a:t>
            </a:r>
            <a:endParaRPr lang="zh-CN" altLang="en-US" sz="3200" b="1">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635"/>
            <a:ext cx="12192000" cy="6875145"/>
          </a:xfrm>
          <a:prstGeom prst="rect">
            <a:avLst/>
          </a:prstGeom>
          <a:noFill/>
          <a:ln w="9525">
            <a:noFill/>
          </a:ln>
        </p:spPr>
      </p:pic>
      <p:pic>
        <p:nvPicPr>
          <p:cNvPr id="4" name="图片 3"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5"/>
          <a:stretch>
            <a:fillRect/>
          </a:stretch>
        </p:blipFill>
        <p:spPr>
          <a:xfrm>
            <a:off x="9517380" y="4839335"/>
            <a:ext cx="2435225" cy="1802130"/>
          </a:xfrm>
          <a:prstGeom prst="rect">
            <a:avLst/>
          </a:prstGeom>
        </p:spPr>
      </p:pic>
      <p:sp>
        <p:nvSpPr>
          <p:cNvPr id="23" name="椭圆 22"/>
          <p:cNvSpPr/>
          <p:nvPr/>
        </p:nvSpPr>
        <p:spPr>
          <a:xfrm>
            <a:off x="183952" y="197853"/>
            <a:ext cx="2174095" cy="2593974"/>
          </a:xfrm>
          <a:prstGeom prst="ellipse">
            <a:avLst/>
          </a:prstGeom>
          <a:blipFill dpi="0" rotWithShape="1">
            <a:blip r:embed="rId6">
              <a:extLst>
                <a:ext uri="{28A0092B-C50C-407E-A947-70E740481C1C}">
                  <a14:useLocalDpi xmlns:a14="http://schemas.microsoft.com/office/drawing/2010/main" val="0"/>
                </a:ext>
              </a:extLst>
            </a:blip>
            <a:srcRect/>
            <a:stretch>
              <a:fillRect l="-9461" r="-9461"/>
            </a:stretch>
          </a:blipFill>
          <a:ln>
            <a:solidFill>
              <a:srgbClr val="CEA5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sp>
        <p:nvSpPr>
          <p:cNvPr id="100" name="文本框 99"/>
          <p:cNvSpPr txBox="1"/>
          <p:nvPr/>
        </p:nvSpPr>
        <p:spPr>
          <a:xfrm>
            <a:off x="3231515" y="1526540"/>
            <a:ext cx="7270115" cy="4523105"/>
          </a:xfrm>
          <a:prstGeom prst="rect">
            <a:avLst/>
          </a:prstGeom>
          <a:noFill/>
          <a:ln w="9525">
            <a:noFill/>
          </a:ln>
        </p:spPr>
        <p:txBody>
          <a:bodyPr wrap="square">
            <a:spAutoFit/>
          </a:bodyPr>
          <a:lstStyle/>
          <a:p>
            <a:pPr algn="just">
              <a:lnSpc>
                <a:spcPct val="150000"/>
              </a:lnSpc>
              <a:spcAft>
                <a:spcPts val="0"/>
              </a:spcAft>
            </a:pPr>
            <a:r>
              <a:rPr lang="en-US" altLang="zh-CN" sz="3200" b="1" kern="100" dirty="0">
                <a:latin typeface="黑体" panose="02010609060101010101" charset="-122"/>
                <a:ea typeface="黑体" panose="02010609060101010101" charset="-122"/>
                <a:cs typeface="黑体" panose="02010609060101010101" charset="-122"/>
                <a:sym typeface="+mn-ea"/>
              </a:rPr>
              <a:t>4.</a:t>
            </a:r>
            <a:r>
              <a:rPr lang="zh-CN" altLang="zh-CN" sz="3200" b="1" kern="100" dirty="0">
                <a:latin typeface="黑体" panose="02010609060101010101" charset="-122"/>
                <a:ea typeface="黑体" panose="02010609060101010101" charset="-122"/>
                <a:cs typeface="黑体" panose="02010609060101010101" charset="-122"/>
                <a:sym typeface="+mn-ea"/>
              </a:rPr>
              <a:t>从变革的社会性质看，与其他三个截然不同的事件是（  ）</a:t>
            </a:r>
            <a:endParaRPr lang="zh-CN" altLang="zh-CN" sz="3200" b="1" kern="100" dirty="0">
              <a:latin typeface="黑体" panose="02010609060101010101" charset="-122"/>
              <a:ea typeface="黑体" panose="02010609060101010101" charset="-122"/>
              <a:cs typeface="黑体" panose="02010609060101010101" charset="-122"/>
            </a:endParaRPr>
          </a:p>
          <a:p>
            <a:pPr algn="just">
              <a:lnSpc>
                <a:spcPct val="150000"/>
              </a:lnSpc>
              <a:spcAft>
                <a:spcPts val="0"/>
              </a:spcAft>
            </a:pPr>
            <a:r>
              <a:rPr lang="en-US" altLang="zh-CN" sz="3200" b="1" kern="100" dirty="0">
                <a:latin typeface="黑体" panose="02010609060101010101" charset="-122"/>
                <a:ea typeface="黑体" panose="02010609060101010101" charset="-122"/>
                <a:cs typeface="黑体" panose="02010609060101010101" charset="-122"/>
                <a:sym typeface="+mn-ea"/>
              </a:rPr>
              <a:t>A.</a:t>
            </a:r>
            <a:r>
              <a:rPr lang="zh-CN" altLang="zh-CN" sz="3200" b="1" kern="100" dirty="0">
                <a:latin typeface="黑体" panose="02010609060101010101" charset="-122"/>
                <a:ea typeface="黑体" panose="02010609060101010101" charset="-122"/>
                <a:cs typeface="黑体" panose="02010609060101010101" charset="-122"/>
                <a:sym typeface="+mn-ea"/>
              </a:rPr>
              <a:t>英国革命</a:t>
            </a:r>
            <a:r>
              <a:rPr lang="en-US" altLang="zh-CN" sz="3200" b="1" kern="100" dirty="0">
                <a:latin typeface="黑体" panose="02010609060101010101" charset="-122"/>
                <a:ea typeface="黑体" panose="02010609060101010101" charset="-122"/>
                <a:cs typeface="黑体" panose="02010609060101010101" charset="-122"/>
                <a:sym typeface="+mn-ea"/>
              </a:rPr>
              <a:t>  	</a:t>
            </a:r>
            <a:r>
              <a:rPr lang="en-US" altLang="zh-CN" sz="3200" b="1" kern="100" dirty="0" smtClean="0">
                <a:latin typeface="黑体" panose="02010609060101010101" charset="-122"/>
                <a:ea typeface="黑体" panose="02010609060101010101" charset="-122"/>
                <a:cs typeface="黑体" panose="02010609060101010101" charset="-122"/>
                <a:sym typeface="+mn-ea"/>
              </a:rPr>
              <a:t>		</a:t>
            </a:r>
          </a:p>
          <a:p>
            <a:pPr algn="just">
              <a:lnSpc>
                <a:spcPct val="150000"/>
              </a:lnSpc>
              <a:spcAft>
                <a:spcPts val="0"/>
              </a:spcAft>
            </a:pPr>
            <a:r>
              <a:rPr lang="en-US" altLang="zh-CN" sz="3200" b="1" kern="100" dirty="0" smtClean="0">
                <a:latin typeface="黑体" panose="02010609060101010101" charset="-122"/>
                <a:ea typeface="黑体" panose="02010609060101010101" charset="-122"/>
                <a:cs typeface="黑体" panose="02010609060101010101" charset="-122"/>
                <a:sym typeface="+mn-ea"/>
              </a:rPr>
              <a:t>B</a:t>
            </a:r>
            <a:r>
              <a:rPr lang="en-US" altLang="zh-CN" sz="3200" b="1" kern="100" dirty="0">
                <a:latin typeface="黑体" panose="02010609060101010101" charset="-122"/>
                <a:ea typeface="黑体" panose="02010609060101010101" charset="-122"/>
                <a:cs typeface="黑体" panose="02010609060101010101" charset="-122"/>
                <a:sym typeface="+mn-ea"/>
              </a:rPr>
              <a:t>.</a:t>
            </a:r>
            <a:r>
              <a:rPr lang="zh-CN" altLang="zh-CN" sz="3200" b="1" kern="100" dirty="0">
                <a:latin typeface="黑体" panose="02010609060101010101" charset="-122"/>
                <a:ea typeface="黑体" panose="02010609060101010101" charset="-122"/>
                <a:cs typeface="黑体" panose="02010609060101010101" charset="-122"/>
                <a:sym typeface="+mn-ea"/>
              </a:rPr>
              <a:t>法国大革命</a:t>
            </a:r>
            <a:endParaRPr lang="zh-CN" altLang="zh-CN" sz="3200" b="1" kern="100" dirty="0">
              <a:latin typeface="黑体" panose="02010609060101010101" charset="-122"/>
              <a:ea typeface="黑体" panose="02010609060101010101" charset="-122"/>
              <a:cs typeface="黑体" panose="02010609060101010101" charset="-122"/>
            </a:endParaRPr>
          </a:p>
          <a:p>
            <a:pPr algn="just">
              <a:lnSpc>
                <a:spcPct val="150000"/>
              </a:lnSpc>
              <a:spcAft>
                <a:spcPts val="0"/>
              </a:spcAft>
            </a:pPr>
            <a:r>
              <a:rPr lang="en-US" altLang="zh-CN" sz="3200" b="1" kern="100" dirty="0">
                <a:latin typeface="黑体" panose="02010609060101010101" charset="-122"/>
                <a:ea typeface="黑体" panose="02010609060101010101" charset="-122"/>
                <a:cs typeface="黑体" panose="02010609060101010101" charset="-122"/>
                <a:sym typeface="+mn-ea"/>
              </a:rPr>
              <a:t>C.</a:t>
            </a:r>
            <a:r>
              <a:rPr lang="zh-CN" altLang="zh-CN" sz="3200" b="1" kern="100" dirty="0">
                <a:latin typeface="黑体" panose="02010609060101010101" charset="-122"/>
                <a:ea typeface="黑体" panose="02010609060101010101" charset="-122"/>
                <a:cs typeface="黑体" panose="02010609060101010101" charset="-122"/>
                <a:sym typeface="+mn-ea"/>
              </a:rPr>
              <a:t>十月革命</a:t>
            </a:r>
            <a:r>
              <a:rPr lang="en-US" altLang="zh-CN" sz="3200" b="1" kern="100" dirty="0">
                <a:latin typeface="黑体" panose="02010609060101010101" charset="-122"/>
                <a:ea typeface="黑体" panose="02010609060101010101" charset="-122"/>
                <a:cs typeface="黑体" panose="02010609060101010101" charset="-122"/>
                <a:sym typeface="+mn-ea"/>
              </a:rPr>
              <a:t>  	</a:t>
            </a:r>
            <a:r>
              <a:rPr lang="en-US" altLang="zh-CN" sz="3200" b="1" kern="100" dirty="0" smtClean="0">
                <a:latin typeface="黑体" panose="02010609060101010101" charset="-122"/>
                <a:ea typeface="黑体" panose="02010609060101010101" charset="-122"/>
                <a:cs typeface="黑体" panose="02010609060101010101" charset="-122"/>
                <a:sym typeface="+mn-ea"/>
              </a:rPr>
              <a:t>		</a:t>
            </a:r>
          </a:p>
          <a:p>
            <a:pPr algn="just">
              <a:lnSpc>
                <a:spcPct val="150000"/>
              </a:lnSpc>
              <a:spcAft>
                <a:spcPts val="0"/>
              </a:spcAft>
            </a:pPr>
            <a:r>
              <a:rPr lang="en-US" altLang="zh-CN" sz="3200" b="1" kern="100" dirty="0" smtClean="0">
                <a:latin typeface="黑体" panose="02010609060101010101" charset="-122"/>
                <a:ea typeface="黑体" panose="02010609060101010101" charset="-122"/>
                <a:cs typeface="黑体" panose="02010609060101010101" charset="-122"/>
                <a:sym typeface="+mn-ea"/>
              </a:rPr>
              <a:t>D</a:t>
            </a:r>
            <a:r>
              <a:rPr lang="en-US" altLang="zh-CN" sz="3200" b="1" kern="100" dirty="0">
                <a:latin typeface="黑体" panose="02010609060101010101" charset="-122"/>
                <a:ea typeface="黑体" panose="02010609060101010101" charset="-122"/>
                <a:cs typeface="黑体" panose="02010609060101010101" charset="-122"/>
                <a:sym typeface="+mn-ea"/>
              </a:rPr>
              <a:t>.</a:t>
            </a:r>
            <a:r>
              <a:rPr lang="zh-CN" altLang="zh-CN" sz="3200" b="1" kern="100" dirty="0">
                <a:latin typeface="黑体" panose="02010609060101010101" charset="-122"/>
                <a:ea typeface="黑体" panose="02010609060101010101" charset="-122"/>
                <a:cs typeface="黑体" panose="02010609060101010101" charset="-122"/>
                <a:sym typeface="+mn-ea"/>
              </a:rPr>
              <a:t>德国统一</a:t>
            </a:r>
            <a:endParaRPr lang="zh-CN" sz="3200" b="1">
              <a:solidFill>
                <a:srgbClr val="000000"/>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3231515" y="4660265"/>
            <a:ext cx="2926080" cy="583565"/>
          </a:xfrm>
          <a:prstGeom prst="rect">
            <a:avLst/>
          </a:prstGeom>
          <a:noFill/>
        </p:spPr>
        <p:txBody>
          <a:bodyPr wrap="none" rtlCol="0" anchor="t">
            <a:spAutoFit/>
          </a:bodyPr>
          <a:lstStyle/>
          <a:p>
            <a:r>
              <a:rPr lang="en-US" altLang="zh-CN" sz="3200" b="1" kern="100" dirty="0">
                <a:solidFill>
                  <a:srgbClr val="FF0000"/>
                </a:solidFill>
                <a:latin typeface="黑体" panose="02010609060101010101" charset="-122"/>
                <a:ea typeface="黑体" panose="02010609060101010101" charset="-122"/>
                <a:cs typeface="黑体" panose="02010609060101010101" charset="-122"/>
                <a:sym typeface="+mn-ea"/>
              </a:rPr>
              <a:t>C.</a:t>
            </a:r>
            <a:r>
              <a:rPr lang="zh-CN" altLang="zh-CN" sz="3200" b="1" kern="100" dirty="0">
                <a:solidFill>
                  <a:srgbClr val="FF0000"/>
                </a:solidFill>
                <a:latin typeface="黑体" panose="02010609060101010101" charset="-122"/>
                <a:ea typeface="黑体" panose="02010609060101010101" charset="-122"/>
                <a:cs typeface="黑体" panose="02010609060101010101" charset="-122"/>
                <a:sym typeface="+mn-ea"/>
              </a:rPr>
              <a:t>十月革命</a:t>
            </a:r>
            <a:r>
              <a:rPr lang="en-US" altLang="zh-CN" sz="3200" b="1" kern="100" dirty="0">
                <a:solidFill>
                  <a:srgbClr val="FF0000"/>
                </a:solidFill>
                <a:latin typeface="黑体" panose="02010609060101010101" charset="-122"/>
                <a:ea typeface="黑体" panose="02010609060101010101" charset="-122"/>
                <a:cs typeface="黑体" panose="02010609060101010101" charset="-122"/>
                <a:sym typeface="+mn-ea"/>
              </a:rPr>
              <a:t>  	</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635"/>
            <a:ext cx="12192000" cy="6875145"/>
          </a:xfrm>
          <a:prstGeom prst="rect">
            <a:avLst/>
          </a:prstGeom>
          <a:noFill/>
          <a:ln w="9525">
            <a:noFill/>
          </a:ln>
        </p:spPr>
      </p:pic>
      <p:pic>
        <p:nvPicPr>
          <p:cNvPr id="4" name="图片 3"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5"/>
          <a:stretch>
            <a:fillRect/>
          </a:stretch>
        </p:blipFill>
        <p:spPr>
          <a:xfrm>
            <a:off x="9517380" y="4839335"/>
            <a:ext cx="2435225" cy="1802130"/>
          </a:xfrm>
          <a:prstGeom prst="rect">
            <a:avLst/>
          </a:prstGeom>
        </p:spPr>
      </p:pic>
      <p:sp>
        <p:nvSpPr>
          <p:cNvPr id="23" name="椭圆 22"/>
          <p:cNvSpPr/>
          <p:nvPr/>
        </p:nvSpPr>
        <p:spPr>
          <a:xfrm>
            <a:off x="183952" y="197853"/>
            <a:ext cx="2174095" cy="2593974"/>
          </a:xfrm>
          <a:prstGeom prst="ellipse">
            <a:avLst/>
          </a:prstGeom>
          <a:blipFill dpi="0" rotWithShape="1">
            <a:blip r:embed="rId6">
              <a:extLst>
                <a:ext uri="{28A0092B-C50C-407E-A947-70E740481C1C}">
                  <a14:useLocalDpi xmlns:a14="http://schemas.microsoft.com/office/drawing/2010/main" val="0"/>
                </a:ext>
              </a:extLst>
            </a:blip>
            <a:srcRect/>
            <a:stretch>
              <a:fillRect l="-9461" r="-9461"/>
            </a:stretch>
          </a:blipFill>
          <a:ln>
            <a:solidFill>
              <a:srgbClr val="CEA5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sp>
        <p:nvSpPr>
          <p:cNvPr id="100" name="文本框 99"/>
          <p:cNvSpPr txBox="1"/>
          <p:nvPr/>
        </p:nvSpPr>
        <p:spPr>
          <a:xfrm>
            <a:off x="2613025" y="1235075"/>
            <a:ext cx="9339580" cy="5406390"/>
          </a:xfrm>
          <a:prstGeom prst="rect">
            <a:avLst/>
          </a:prstGeom>
          <a:noFill/>
          <a:ln w="9525">
            <a:noFill/>
          </a:ln>
        </p:spPr>
        <p:txBody>
          <a:bodyPr wrap="square">
            <a:spAutoFit/>
          </a:bodyPr>
          <a:lstStyle/>
          <a:p>
            <a:pPr algn="l">
              <a:lnSpc>
                <a:spcPct val="120000"/>
              </a:lnSpc>
              <a:spcAft>
                <a:spcPts val="0"/>
              </a:spcAft>
            </a:pPr>
            <a:r>
              <a:rPr lang="en-US" altLang="zh-CN" sz="3200" b="1" kern="100" dirty="0">
                <a:solidFill>
                  <a:schemeClr val="tx1"/>
                </a:solidFill>
                <a:latin typeface="黑体" panose="02010609060101010101" charset="-122"/>
                <a:ea typeface="黑体" panose="02010609060101010101" charset="-122"/>
                <a:cs typeface="黑体" panose="02010609060101010101" charset="-122"/>
                <a:sym typeface="+mn-ea"/>
              </a:rPr>
              <a:t>5.社会主义从一国到多国的实践，虽有挫折但终将取得解放全人类的胜利这是因为</a:t>
            </a:r>
          </a:p>
          <a:p>
            <a:pPr algn="l">
              <a:lnSpc>
                <a:spcPct val="120000"/>
              </a:lnSpc>
              <a:spcAft>
                <a:spcPts val="0"/>
              </a:spcAft>
            </a:pPr>
            <a:r>
              <a:rPr lang="en-US" altLang="zh-CN" sz="3200" b="1" kern="100" dirty="0">
                <a:solidFill>
                  <a:schemeClr val="tx1"/>
                </a:solidFill>
                <a:latin typeface="黑体" panose="02010609060101010101" charset="-122"/>
                <a:ea typeface="黑体" panose="02010609060101010101" charset="-122"/>
                <a:cs typeface="黑体" panose="02010609060101010101" charset="-122"/>
                <a:sym typeface="+mn-ea"/>
              </a:rPr>
              <a:t>A.从人类社会发展的进程看：</a:t>
            </a:r>
            <a:r>
              <a:rPr lang="zh-CN" altLang="en-US" sz="3200" b="1">
                <a:latin typeface="黑体" panose="02010609060101010101" charset="-122"/>
                <a:ea typeface="黑体" panose="02010609060101010101" charset="-122"/>
                <a:cs typeface="黑体" panose="02010609060101010101" charset="-122"/>
                <a:sym typeface="+mn-ea"/>
              </a:rPr>
              <a:t>共产主义一定要实现的信念是不可动摇的</a:t>
            </a:r>
            <a:r>
              <a:rPr lang="en-US" altLang="zh-CN" sz="3200" b="1" kern="100" dirty="0">
                <a:solidFill>
                  <a:schemeClr val="tx1"/>
                </a:solidFill>
                <a:latin typeface="黑体" panose="02010609060101010101" charset="-122"/>
                <a:ea typeface="黑体" panose="02010609060101010101" charset="-122"/>
                <a:cs typeface="黑体" panose="02010609060101010101" charset="-122"/>
                <a:sym typeface="+mn-ea"/>
              </a:rPr>
              <a:t>	</a:t>
            </a:r>
          </a:p>
          <a:p>
            <a:pPr algn="l">
              <a:lnSpc>
                <a:spcPct val="120000"/>
              </a:lnSpc>
              <a:spcAft>
                <a:spcPts val="0"/>
              </a:spcAft>
            </a:pPr>
            <a:r>
              <a:rPr lang="en-US" altLang="zh-CN" sz="3200" b="1" kern="100" dirty="0">
                <a:solidFill>
                  <a:schemeClr val="tx1"/>
                </a:solidFill>
                <a:latin typeface="黑体" panose="02010609060101010101" charset="-122"/>
                <a:ea typeface="黑体" panose="02010609060101010101" charset="-122"/>
                <a:cs typeface="黑体" panose="02010609060101010101" charset="-122"/>
                <a:sym typeface="+mn-ea"/>
              </a:rPr>
              <a:t>B.</a:t>
            </a:r>
            <a:r>
              <a:rPr lang="zh-CN" altLang="en-US" sz="3200" b="1">
                <a:solidFill>
                  <a:schemeClr val="tx1"/>
                </a:solidFill>
                <a:latin typeface="黑体" panose="02010609060101010101" charset="-122"/>
                <a:ea typeface="黑体" panose="02010609060101010101" charset="-122"/>
                <a:cs typeface="黑体" panose="02010609060101010101" charset="-122"/>
                <a:sym typeface="+mn-ea"/>
              </a:rPr>
              <a:t>从人类社会发展的趋势看：</a:t>
            </a:r>
            <a:r>
              <a:rPr lang="en-US" altLang="zh-CN" sz="3200" b="1" kern="100" dirty="0">
                <a:latin typeface="黑体" panose="02010609060101010101" charset="-122"/>
                <a:ea typeface="黑体" panose="02010609060101010101" charset="-122"/>
                <a:cs typeface="黑体" panose="02010609060101010101" charset="-122"/>
                <a:sym typeface="+mn-ea"/>
              </a:rPr>
              <a:t>社会主义终将代替资本主义是不可避免的</a:t>
            </a:r>
          </a:p>
          <a:p>
            <a:pPr algn="l">
              <a:lnSpc>
                <a:spcPct val="120000"/>
              </a:lnSpc>
              <a:spcAft>
                <a:spcPts val="0"/>
              </a:spcAft>
            </a:pPr>
            <a:r>
              <a:rPr lang="en-US" altLang="zh-CN" sz="3200" b="1" kern="100" dirty="0">
                <a:solidFill>
                  <a:schemeClr val="tx1"/>
                </a:solidFill>
                <a:latin typeface="黑体" panose="02010609060101010101" charset="-122"/>
                <a:ea typeface="黑体" panose="02010609060101010101" charset="-122"/>
                <a:cs typeface="黑体" panose="02010609060101010101" charset="-122"/>
                <a:sym typeface="+mn-ea"/>
              </a:rPr>
              <a:t>C.</a:t>
            </a:r>
            <a:r>
              <a:rPr lang="en-US" altLang="zh-CN" sz="3200" b="1" kern="100" dirty="0">
                <a:latin typeface="黑体" panose="02010609060101010101" charset="-122"/>
                <a:ea typeface="黑体" panose="02010609060101010101" charset="-122"/>
                <a:cs typeface="黑体" panose="02010609060101010101" charset="-122"/>
                <a:sym typeface="+mn-ea"/>
              </a:rPr>
              <a:t>中国特色社会主义的伟大实践彰显了科学社会主义强大的生命力</a:t>
            </a:r>
            <a:r>
              <a:rPr lang="en-US" altLang="zh-CN" sz="3200" b="1" kern="100" dirty="0">
                <a:solidFill>
                  <a:schemeClr val="tx1"/>
                </a:solidFill>
                <a:latin typeface="黑体" panose="02010609060101010101" charset="-122"/>
                <a:ea typeface="黑体" panose="02010609060101010101" charset="-122"/>
                <a:cs typeface="黑体" panose="02010609060101010101" charset="-122"/>
                <a:sym typeface="+mn-ea"/>
              </a:rPr>
              <a:t>		</a:t>
            </a:r>
          </a:p>
          <a:p>
            <a:pPr algn="l">
              <a:lnSpc>
                <a:spcPct val="120000"/>
              </a:lnSpc>
              <a:spcAft>
                <a:spcPts val="0"/>
              </a:spcAft>
            </a:pPr>
            <a:r>
              <a:rPr lang="en-US" altLang="zh-CN" sz="3200" b="1" kern="100" dirty="0">
                <a:solidFill>
                  <a:schemeClr val="tx1"/>
                </a:solidFill>
                <a:latin typeface="黑体" panose="02010609060101010101" charset="-122"/>
                <a:ea typeface="黑体" panose="02010609060101010101" charset="-122"/>
                <a:cs typeface="黑体" panose="02010609060101010101" charset="-122"/>
                <a:sym typeface="+mn-ea"/>
              </a:rPr>
              <a:t>D.</a:t>
            </a:r>
            <a:r>
              <a:rPr lang="zh-CN" altLang="en-US" sz="3200" b="1" kern="100" dirty="0">
                <a:solidFill>
                  <a:schemeClr val="tx1"/>
                </a:solidFill>
                <a:latin typeface="黑体" panose="02010609060101010101" charset="-122"/>
                <a:ea typeface="黑体" panose="02010609060101010101" charset="-122"/>
                <a:cs typeface="黑体" panose="02010609060101010101" charset="-122"/>
                <a:sym typeface="+mn-ea"/>
              </a:rPr>
              <a:t>科学社会主义是终极真理</a:t>
            </a:r>
          </a:p>
        </p:txBody>
      </p:sp>
      <p:sp>
        <p:nvSpPr>
          <p:cNvPr id="2" name="文本框 1"/>
          <p:cNvSpPr txBox="1"/>
          <p:nvPr/>
        </p:nvSpPr>
        <p:spPr>
          <a:xfrm>
            <a:off x="2613025" y="4743450"/>
            <a:ext cx="9339580" cy="1272540"/>
          </a:xfrm>
          <a:prstGeom prst="rect">
            <a:avLst/>
          </a:prstGeom>
          <a:noFill/>
        </p:spPr>
        <p:txBody>
          <a:bodyPr wrap="square" rtlCol="0" anchor="t">
            <a:spAutoFit/>
          </a:bodyPr>
          <a:lstStyle/>
          <a:p>
            <a:pPr>
              <a:lnSpc>
                <a:spcPct val="120000"/>
              </a:lnSpc>
            </a:pPr>
            <a:r>
              <a:rPr lang="en-US" altLang="zh-CN" sz="3200" b="1" kern="100" dirty="0">
                <a:solidFill>
                  <a:srgbClr val="FF0000"/>
                </a:solidFill>
                <a:latin typeface="黑体" panose="02010609060101010101" charset="-122"/>
                <a:ea typeface="黑体" panose="02010609060101010101" charset="-122"/>
                <a:cs typeface="黑体" panose="02010609060101010101" charset="-122"/>
                <a:sym typeface="+mn-ea"/>
              </a:rPr>
              <a:t>C.中国特色社会主义的伟大实践彰显了科学社会主义强大的生命力</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8255"/>
            <a:ext cx="12192000" cy="6875145"/>
          </a:xfrm>
          <a:prstGeom prst="rect">
            <a:avLst/>
          </a:prstGeom>
          <a:noFill/>
          <a:ln w="9525">
            <a:noFill/>
          </a:ln>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rcRect l="16145" t="21774" r="14689" b="23493"/>
          <a:stretch>
            <a:fillRect/>
          </a:stretch>
        </p:blipFill>
        <p:spPr>
          <a:xfrm flipH="1">
            <a:off x="6847840" y="84455"/>
            <a:ext cx="5344160" cy="1643380"/>
          </a:xfrm>
          <a:prstGeom prst="rect">
            <a:avLst/>
          </a:prstGeom>
        </p:spPr>
      </p:pic>
      <p:pic>
        <p:nvPicPr>
          <p:cNvPr id="6" name="图片 5"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4" name="图片 3" descr="6-30"/>
          <p:cNvPicPr>
            <a:picLocks noChangeAspect="1"/>
          </p:cNvPicPr>
          <p:nvPr/>
        </p:nvPicPr>
        <p:blipFill>
          <a:blip r:embed="rId5"/>
          <a:stretch>
            <a:fillRect/>
          </a:stretch>
        </p:blipFill>
        <p:spPr>
          <a:xfrm>
            <a:off x="9517380" y="4839335"/>
            <a:ext cx="2435225" cy="1802130"/>
          </a:xfrm>
          <a:prstGeom prst="rect">
            <a:avLst/>
          </a:prstGeom>
        </p:spPr>
      </p:pic>
      <p:pic>
        <p:nvPicPr>
          <p:cNvPr id="3" name="图片 2" descr="C:\Users\Administrator\Desktop\IMG_20190827_100902.jpgIMG_20190827_100902"/>
          <p:cNvPicPr>
            <a:picLocks noChangeAspect="1"/>
          </p:cNvPicPr>
          <p:nvPr/>
        </p:nvPicPr>
        <p:blipFill>
          <a:blip r:embed="rId6"/>
          <a:srcRect/>
          <a:stretch>
            <a:fillRect/>
          </a:stretch>
        </p:blipFill>
        <p:spPr>
          <a:xfrm>
            <a:off x="20320" y="848995"/>
            <a:ext cx="4277360" cy="5899150"/>
          </a:xfrm>
          <a:prstGeom prst="rect">
            <a:avLst/>
          </a:prstGeom>
        </p:spPr>
      </p:pic>
      <p:sp>
        <p:nvSpPr>
          <p:cNvPr id="2" name="文本框 1"/>
          <p:cNvSpPr txBox="1"/>
          <p:nvPr/>
        </p:nvSpPr>
        <p:spPr>
          <a:xfrm>
            <a:off x="0" y="84455"/>
            <a:ext cx="4754880" cy="645160"/>
          </a:xfrm>
          <a:prstGeom prst="rect">
            <a:avLst/>
          </a:prstGeom>
          <a:noFill/>
        </p:spPr>
        <p:txBody>
          <a:bodyPr wrap="none" rtlCol="0" anchor="t">
            <a:spAutoFit/>
          </a:bodyPr>
          <a:lstStyle/>
          <a:p>
            <a:r>
              <a:rPr lang="zh-CN" altLang="en-US" sz="3600" b="1">
                <a:solidFill>
                  <a:srgbClr val="00B0F0"/>
                </a:solidFill>
              </a:rPr>
              <a:t>空想社会主义雏形版：</a:t>
            </a:r>
          </a:p>
        </p:txBody>
      </p:sp>
      <p:sp>
        <p:nvSpPr>
          <p:cNvPr id="100" name="文本框 99"/>
          <p:cNvSpPr txBox="1"/>
          <p:nvPr/>
        </p:nvSpPr>
        <p:spPr>
          <a:xfrm>
            <a:off x="9002395" y="848995"/>
            <a:ext cx="3188970" cy="4154170"/>
          </a:xfrm>
          <a:prstGeom prst="rect">
            <a:avLst/>
          </a:prstGeom>
          <a:noFill/>
          <a:ln w="9525">
            <a:noFill/>
          </a:ln>
        </p:spPr>
        <p:txBody>
          <a:bodyPr wrap="square">
            <a:spAutoFit/>
          </a:bodyPr>
          <a:lstStyle/>
          <a:p>
            <a:pPr indent="0"/>
            <a:r>
              <a:rPr lang="zh-CN" sz="3200" b="1">
                <a:solidFill>
                  <a:srgbClr val="00B0F0"/>
                </a:solidFill>
                <a:latin typeface="站酷快乐体2016修订版" panose="02010600030101010101" charset="-122"/>
                <a:ea typeface="站酷快乐体2016修订版" panose="02010600030101010101" charset="-122"/>
              </a:rPr>
              <a:t>早期空想社会主义者用</a:t>
            </a:r>
            <a:r>
              <a:rPr lang="zh-CN" sz="3600" b="1" u="sng">
                <a:solidFill>
                  <a:srgbClr val="FF0000"/>
                </a:solidFill>
                <a:latin typeface="站酷快乐体2016修订版" panose="02010600030101010101" charset="-122"/>
                <a:ea typeface="站酷快乐体2016修订版" panose="02010600030101010101" charset="-122"/>
              </a:rPr>
              <a:t>文学的语言批判</a:t>
            </a:r>
            <a:r>
              <a:rPr lang="zh-CN" sz="3200" b="1" u="sng">
                <a:solidFill>
                  <a:srgbClr val="FF0000"/>
                </a:solidFill>
                <a:latin typeface="站酷快乐体2016修订版" panose="02010600030101010101" charset="-122"/>
                <a:ea typeface="站酷快乐体2016修订版" panose="02010600030101010101" charset="-122"/>
              </a:rPr>
              <a:t>资本主义</a:t>
            </a:r>
            <a:r>
              <a:rPr lang="zh-CN" sz="3200" b="1">
                <a:solidFill>
                  <a:srgbClr val="00B0F0"/>
                </a:solidFill>
                <a:latin typeface="站酷快乐体2016修订版" panose="02010600030101010101" charset="-122"/>
                <a:ea typeface="站酷快乐体2016修订版" panose="02010600030101010101" charset="-122"/>
              </a:rPr>
              <a:t>带来的各种灾难和罪恶。</a:t>
            </a:r>
            <a:r>
              <a:rPr lang="zh-CN" sz="3200" b="1">
                <a:solidFill>
                  <a:srgbClr val="FF0000"/>
                </a:solidFill>
                <a:latin typeface="站酷快乐体2016修订版" panose="02010600030101010101" charset="-122"/>
                <a:ea typeface="站酷快乐体2016修订版" panose="02010600030101010101" charset="-122"/>
              </a:rPr>
              <a:t>描述</a:t>
            </a:r>
            <a:r>
              <a:rPr lang="zh-CN" sz="3200" b="1">
                <a:solidFill>
                  <a:srgbClr val="00B0F0"/>
                </a:solidFill>
                <a:latin typeface="站酷快乐体2016修订版" panose="02010600030101010101" charset="-122"/>
                <a:ea typeface="站酷快乐体2016修订版" panose="02010600030101010101" charset="-122"/>
              </a:rPr>
              <a:t>了一个没有</a:t>
            </a:r>
            <a:r>
              <a:rPr lang="zh-CN" sz="3200" b="1">
                <a:solidFill>
                  <a:srgbClr val="FF0000"/>
                </a:solidFill>
                <a:latin typeface="站酷快乐体2016修订版" panose="02010600030101010101" charset="-122"/>
                <a:ea typeface="站酷快乐体2016修订版" panose="02010600030101010101" charset="-122"/>
              </a:rPr>
              <a:t>压迫、人人平等</a:t>
            </a:r>
            <a:r>
              <a:rPr lang="zh-CN" sz="3200" b="1">
                <a:solidFill>
                  <a:srgbClr val="00B0F0"/>
                </a:solidFill>
                <a:latin typeface="站酷快乐体2016修订版" panose="02010600030101010101" charset="-122"/>
                <a:ea typeface="站酷快乐体2016修订版" panose="02010600030101010101" charset="-122"/>
              </a:rPr>
              <a:t>的</a:t>
            </a:r>
            <a:r>
              <a:rPr lang="zh-CN" sz="3200" b="1">
                <a:solidFill>
                  <a:srgbClr val="FF0000"/>
                </a:solidFill>
                <a:latin typeface="站酷快乐体2016修订版" panose="02010600030101010101" charset="-122"/>
                <a:ea typeface="站酷快乐体2016修订版" panose="02010600030101010101" charset="-122"/>
              </a:rPr>
              <a:t>理想社会</a:t>
            </a:r>
            <a:r>
              <a:rPr lang="zh-CN" sz="3200" b="1">
                <a:solidFill>
                  <a:srgbClr val="00B0F0"/>
                </a:solidFill>
                <a:latin typeface="站酷快乐体2016修订版" panose="02010600030101010101" charset="-122"/>
                <a:ea typeface="站酷快乐体2016修订版" panose="02010600030101010101" charset="-122"/>
              </a:rPr>
              <a:t>。</a:t>
            </a:r>
            <a:endParaRPr lang="zh-CN" altLang="en-US" sz="3200" b="1">
              <a:solidFill>
                <a:srgbClr val="00B0F0"/>
              </a:solidFill>
              <a:latin typeface="站酷快乐体2016修订版" panose="02010600030101010101" charset="-122"/>
              <a:ea typeface="站酷快乐体2016修订版" panose="02010600030101010101" charset="-122"/>
            </a:endParaRPr>
          </a:p>
        </p:txBody>
      </p:sp>
      <p:pic>
        <p:nvPicPr>
          <p:cNvPr id="5" name="图片 4" descr="JSM3DRFBrN03EdVBYMMOMqQHT5jZLJFY9uu9UbqYzA0Rw1530685100021transferflag"/>
          <p:cNvPicPr>
            <a:picLocks noChangeAspect="1"/>
          </p:cNvPicPr>
          <p:nvPr/>
        </p:nvPicPr>
        <p:blipFill>
          <a:blip r:embed="rId7"/>
          <a:stretch>
            <a:fillRect/>
          </a:stretch>
        </p:blipFill>
        <p:spPr>
          <a:xfrm>
            <a:off x="4495165" y="729615"/>
            <a:ext cx="4277360" cy="6018530"/>
          </a:xfrm>
          <a:prstGeom prst="rect">
            <a:avLst/>
          </a:prstGeom>
        </p:spPr>
      </p:pic>
      <p:sp>
        <p:nvSpPr>
          <p:cNvPr id="7" name="文本框 6"/>
          <p:cNvSpPr txBox="1"/>
          <p:nvPr/>
        </p:nvSpPr>
        <p:spPr>
          <a:xfrm>
            <a:off x="148590" y="1282700"/>
            <a:ext cx="632460" cy="2245360"/>
          </a:xfrm>
          <a:prstGeom prst="rect">
            <a:avLst/>
          </a:prstGeom>
          <a:noFill/>
        </p:spPr>
        <p:txBody>
          <a:bodyPr wrap="square" rtlCol="0" anchor="t">
            <a:spAutoFit/>
          </a:bodyPr>
          <a:lstStyle/>
          <a:p>
            <a:r>
              <a:rPr lang="zh-CN" altLang="en-US" sz="2800" b="1">
                <a:solidFill>
                  <a:schemeClr val="bg1"/>
                </a:solidFill>
                <a:sym typeface="+mn-ea"/>
              </a:rPr>
              <a:t>托马斯莫尔</a:t>
            </a:r>
          </a:p>
        </p:txBody>
      </p:sp>
      <p:sp>
        <p:nvSpPr>
          <p:cNvPr id="10" name="矩形 9"/>
          <p:cNvSpPr/>
          <p:nvPr/>
        </p:nvSpPr>
        <p:spPr>
          <a:xfrm>
            <a:off x="4817745" y="84455"/>
            <a:ext cx="6583680" cy="645160"/>
          </a:xfrm>
          <a:prstGeom prst="rect">
            <a:avLst/>
          </a:prstGeom>
          <a:noFill/>
          <a:ln>
            <a:noFill/>
          </a:ln>
        </p:spPr>
        <p:txBody>
          <a:bodyPr wrap="none" rtlCol="0" anchor="t">
            <a:spAutoFit/>
          </a:bodyPr>
          <a:lstStyle/>
          <a:p>
            <a:pPr algn="ctr"/>
            <a:r>
              <a:rPr lang="zh-CN" altLang="en-US" sz="3600" b="1">
                <a:solidFill>
                  <a:schemeClr val="tx1"/>
                </a:solidFill>
                <a:effectLst>
                  <a:outerShdw blurRad="38100" dist="19050" dir="2700000" algn="tl" rotWithShape="0">
                    <a:schemeClr val="dk1">
                      <a:alpha val="40000"/>
                    </a:schemeClr>
                  </a:outerShdw>
                </a:effectLst>
              </a:rPr>
              <a:t>自学课本，简要概括二人的做法</a:t>
            </a:r>
          </a:p>
        </p:txBody>
      </p:sp>
      <p:sp>
        <p:nvSpPr>
          <p:cNvPr id="8" name="文本框 7"/>
          <p:cNvSpPr txBox="1"/>
          <p:nvPr/>
        </p:nvSpPr>
        <p:spPr>
          <a:xfrm>
            <a:off x="5436870" y="1727835"/>
            <a:ext cx="632460" cy="1814830"/>
          </a:xfrm>
          <a:prstGeom prst="rect">
            <a:avLst/>
          </a:prstGeom>
          <a:noFill/>
        </p:spPr>
        <p:txBody>
          <a:bodyPr wrap="square" rtlCol="0" anchor="t">
            <a:spAutoFit/>
          </a:bodyPr>
          <a:lstStyle/>
          <a:p>
            <a:r>
              <a:rPr lang="zh-CN" altLang="zh-CN" sz="2800" b="1">
                <a:solidFill>
                  <a:schemeClr val="tx1"/>
                </a:solidFill>
                <a:sym typeface="+mn-ea"/>
              </a:rPr>
              <a:t>康帕内拉</a:t>
            </a:r>
          </a:p>
        </p:txBody>
      </p:sp>
      <p:sp>
        <p:nvSpPr>
          <p:cNvPr id="9" name="文本框 8"/>
          <p:cNvSpPr txBox="1"/>
          <p:nvPr/>
        </p:nvSpPr>
        <p:spPr>
          <a:xfrm>
            <a:off x="6193155" y="2144395"/>
            <a:ext cx="1407795" cy="521970"/>
          </a:xfrm>
          <a:prstGeom prst="rect">
            <a:avLst/>
          </a:prstGeom>
          <a:noFill/>
        </p:spPr>
        <p:txBody>
          <a:bodyPr wrap="square" rtlCol="0" anchor="t">
            <a:spAutoFit/>
          </a:bodyPr>
          <a:lstStyle/>
          <a:p>
            <a:r>
              <a:rPr lang="zh-CN" altLang="zh-CN" sz="2800" b="1">
                <a:solidFill>
                  <a:schemeClr val="tx1"/>
                </a:solidFill>
                <a:sym typeface="+mn-ea"/>
              </a:rPr>
              <a:t>太阳城</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100"/>
                                        </p:tgtEl>
                                        <p:attrNameLst>
                                          <p:attrName>style.visibility</p:attrName>
                                        </p:attrNameLst>
                                      </p:cBhvr>
                                      <p:to>
                                        <p:strVal val="visible"/>
                                      </p:to>
                                    </p:set>
                                    <p:anim calcmode="lin" valueType="num">
                                      <p:cBhvr>
                                        <p:cTn id="31" dur="1000" fill="hold"/>
                                        <p:tgtEl>
                                          <p:spTgt spid="100"/>
                                        </p:tgtEl>
                                        <p:attrNameLst>
                                          <p:attrName>ppt_w</p:attrName>
                                        </p:attrNameLst>
                                      </p:cBhvr>
                                      <p:tavLst>
                                        <p:tav tm="0">
                                          <p:val>
                                            <p:strVal val="#ppt_w*0.70"/>
                                          </p:val>
                                        </p:tav>
                                        <p:tav tm="100000">
                                          <p:val>
                                            <p:strVal val="#ppt_w"/>
                                          </p:val>
                                        </p:tav>
                                      </p:tavLst>
                                    </p:anim>
                                    <p:anim calcmode="lin" valueType="num">
                                      <p:cBhvr>
                                        <p:cTn id="32" dur="1000" fill="hold"/>
                                        <p:tgtEl>
                                          <p:spTgt spid="100"/>
                                        </p:tgtEl>
                                        <p:attrNameLst>
                                          <p:attrName>ppt_h</p:attrName>
                                        </p:attrNameLst>
                                      </p:cBhvr>
                                      <p:tavLst>
                                        <p:tav tm="0">
                                          <p:val>
                                            <p:strVal val="#ppt_h"/>
                                          </p:val>
                                        </p:tav>
                                        <p:tav tm="100000">
                                          <p:val>
                                            <p:strVal val="#ppt_h"/>
                                          </p:val>
                                        </p:tav>
                                      </p:tavLst>
                                    </p:anim>
                                    <p:animEffect transition="in" filter="fade">
                                      <p:cBhvr>
                                        <p:cTn id="33"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7" grpId="0"/>
      <p:bldP spid="10"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4" name="图片 3"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6" name="图片 5" descr="6-30"/>
          <p:cNvPicPr>
            <a:picLocks noChangeAspect="1"/>
          </p:cNvPicPr>
          <p:nvPr/>
        </p:nvPicPr>
        <p:blipFill>
          <a:blip r:embed="rId5"/>
          <a:stretch>
            <a:fillRect/>
          </a:stretch>
        </p:blipFill>
        <p:spPr>
          <a:xfrm>
            <a:off x="9517380" y="4839335"/>
            <a:ext cx="2435225" cy="1802130"/>
          </a:xfrm>
          <a:prstGeom prst="rect">
            <a:avLst/>
          </a:prstGeom>
        </p:spPr>
      </p:pic>
      <p:pic>
        <p:nvPicPr>
          <p:cNvPr id="5" name="图片 4" descr="红色水墨"/>
          <p:cNvPicPr>
            <a:picLocks noChangeAspect="1"/>
          </p:cNvPicPr>
          <p:nvPr/>
        </p:nvPicPr>
        <p:blipFill>
          <a:blip r:embed="rId6"/>
          <a:srcRect l="25852" t="47623" r="-189"/>
          <a:stretch>
            <a:fillRect/>
          </a:stretch>
        </p:blipFill>
        <p:spPr>
          <a:xfrm>
            <a:off x="0" y="0"/>
            <a:ext cx="7477125" cy="1811655"/>
          </a:xfrm>
          <a:prstGeom prst="rect">
            <a:avLst/>
          </a:prstGeom>
        </p:spPr>
      </p:pic>
      <p:pic>
        <p:nvPicPr>
          <p:cNvPr id="2" name="图片 1" descr="11马克思是对的主题曲_20190828100913">
            <a:hlinkClick r:id="rId7" action="ppaction://hlinkfile"/>
          </p:cNvPr>
          <p:cNvPicPr>
            <a:picLocks noChangeAspect="1"/>
          </p:cNvPicPr>
          <p:nvPr/>
        </p:nvPicPr>
        <p:blipFill>
          <a:blip r:embed="rId8"/>
          <a:stretch>
            <a:fillRect/>
          </a:stretch>
        </p:blipFill>
        <p:spPr>
          <a:xfrm>
            <a:off x="0" y="0"/>
            <a:ext cx="12192000" cy="6854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0"/>
            <a:ext cx="12192000" cy="6875145"/>
          </a:xfrm>
          <a:prstGeom prst="rect">
            <a:avLst/>
          </a:prstGeom>
          <a:noFill/>
          <a:ln w="9525">
            <a:noFill/>
          </a:ln>
        </p:spPr>
      </p:pic>
      <p:pic>
        <p:nvPicPr>
          <p:cNvPr id="6" name="图片 5" descr="6-49"/>
          <p:cNvPicPr>
            <a:picLocks noChangeAspect="1"/>
          </p:cNvPicPr>
          <p:nvPr/>
        </p:nvPicPr>
        <p:blipFill>
          <a:blip r:embed="rId3">
            <a:lum bright="-12000"/>
          </a:blip>
          <a:srcRect l="30441" b="24101"/>
          <a:stretch>
            <a:fillRect/>
          </a:stretch>
        </p:blipFill>
        <p:spPr>
          <a:xfrm flipH="1">
            <a:off x="8648700" y="4568825"/>
            <a:ext cx="3543300" cy="2286635"/>
          </a:xfrm>
          <a:prstGeom prst="rect">
            <a:avLst/>
          </a:prstGeom>
        </p:spPr>
      </p:pic>
      <p:pic>
        <p:nvPicPr>
          <p:cNvPr id="4" name="图片 3" descr="6-30"/>
          <p:cNvPicPr>
            <a:picLocks noChangeAspect="1"/>
          </p:cNvPicPr>
          <p:nvPr/>
        </p:nvPicPr>
        <p:blipFill>
          <a:blip r:embed="rId4"/>
          <a:stretch>
            <a:fillRect/>
          </a:stretch>
        </p:blipFill>
        <p:spPr>
          <a:xfrm>
            <a:off x="9517380" y="4839335"/>
            <a:ext cx="2435225" cy="1802130"/>
          </a:xfrm>
          <a:prstGeom prst="rect">
            <a:avLst/>
          </a:prstGeom>
        </p:spPr>
      </p:pic>
      <p:pic>
        <p:nvPicPr>
          <p:cNvPr id="3" name="图片 2" descr="红色水墨"/>
          <p:cNvPicPr>
            <a:picLocks noChangeAspect="1"/>
          </p:cNvPicPr>
          <p:nvPr/>
        </p:nvPicPr>
        <p:blipFill>
          <a:blip r:embed="rId5"/>
          <a:srcRect l="25852" t="47623" r="-189"/>
          <a:stretch>
            <a:fillRect/>
          </a:stretch>
        </p:blipFill>
        <p:spPr>
          <a:xfrm>
            <a:off x="0" y="0"/>
            <a:ext cx="7477125" cy="1811655"/>
          </a:xfrm>
          <a:prstGeom prst="rect">
            <a:avLst/>
          </a:prstGeom>
        </p:spPr>
      </p:pic>
      <p:pic>
        <p:nvPicPr>
          <p:cNvPr id="5" name="图片 4">
            <a:hlinkClick r:id="rId6" action="ppaction://hlinkfile"/>
          </p:cNvPr>
          <p:cNvPicPr>
            <a:picLocks noChangeAspect="1"/>
          </p:cNvPicPr>
          <p:nvPr/>
        </p:nvPicPr>
        <p:blipFill>
          <a:blip r:embed="rId7"/>
          <a:stretch>
            <a:fillRect/>
          </a:stretch>
        </p:blipFill>
        <p:spPr>
          <a:xfrm>
            <a:off x="0" y="0"/>
            <a:ext cx="12191365" cy="6854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0"/>
            <a:ext cx="12192000" cy="6875145"/>
          </a:xfrm>
          <a:prstGeom prst="rect">
            <a:avLst/>
          </a:prstGeom>
          <a:noFill/>
          <a:ln w="9525">
            <a:noFill/>
          </a:ln>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pic>
        <p:nvPicPr>
          <p:cNvPr id="6" name="图片 5"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4" name="图片 3" descr="6-30"/>
          <p:cNvPicPr>
            <a:picLocks noChangeAspect="1"/>
          </p:cNvPicPr>
          <p:nvPr/>
        </p:nvPicPr>
        <p:blipFill>
          <a:blip r:embed="rId5"/>
          <a:stretch>
            <a:fillRect/>
          </a:stretch>
        </p:blipFill>
        <p:spPr>
          <a:xfrm>
            <a:off x="9517380" y="4839335"/>
            <a:ext cx="2435225" cy="1802130"/>
          </a:xfrm>
          <a:prstGeom prst="rect">
            <a:avLst/>
          </a:prstGeom>
        </p:spPr>
      </p:pic>
      <p:sp>
        <p:nvSpPr>
          <p:cNvPr id="2" name="文本框 1"/>
          <p:cNvSpPr txBox="1"/>
          <p:nvPr/>
        </p:nvSpPr>
        <p:spPr>
          <a:xfrm>
            <a:off x="0" y="84455"/>
            <a:ext cx="5262880" cy="1531620"/>
          </a:xfrm>
          <a:prstGeom prst="rect">
            <a:avLst/>
          </a:prstGeom>
          <a:noFill/>
        </p:spPr>
        <p:txBody>
          <a:bodyPr wrap="none" rtlCol="0" anchor="t">
            <a:spAutoFit/>
          </a:bodyPr>
          <a:lstStyle/>
          <a:p>
            <a:pPr>
              <a:lnSpc>
                <a:spcPct val="130000"/>
              </a:lnSpc>
            </a:pPr>
            <a:r>
              <a:rPr lang="zh-CN" altLang="en-US" sz="3600" b="1">
                <a:solidFill>
                  <a:srgbClr val="00B0F0"/>
                </a:solidFill>
              </a:rPr>
              <a:t>空想社会主义终极版：</a:t>
            </a:r>
          </a:p>
          <a:p>
            <a:pPr>
              <a:lnSpc>
                <a:spcPct val="130000"/>
              </a:lnSpc>
            </a:pPr>
            <a:r>
              <a:rPr lang="en-US" altLang="zh-CN" sz="3600" b="1">
                <a:solidFill>
                  <a:srgbClr val="00B0F0"/>
                </a:solidFill>
              </a:rPr>
              <a:t>19</a:t>
            </a:r>
            <a:r>
              <a:rPr lang="zh-CN" altLang="en-US" sz="3600" b="1">
                <a:solidFill>
                  <a:srgbClr val="00B0F0"/>
                </a:solidFill>
              </a:rPr>
              <a:t>世纪空想社会主义三杰</a:t>
            </a:r>
          </a:p>
        </p:txBody>
      </p:sp>
      <p:pic>
        <p:nvPicPr>
          <p:cNvPr id="5" name="图片 4" descr="空想社会主义三杰"/>
          <p:cNvPicPr>
            <a:picLocks noChangeAspect="1"/>
          </p:cNvPicPr>
          <p:nvPr/>
        </p:nvPicPr>
        <p:blipFill>
          <a:blip r:embed="rId6"/>
          <a:stretch>
            <a:fillRect/>
          </a:stretch>
        </p:blipFill>
        <p:spPr>
          <a:xfrm>
            <a:off x="135890" y="1643380"/>
            <a:ext cx="11816715" cy="4998720"/>
          </a:xfrm>
          <a:prstGeom prst="rect">
            <a:avLst/>
          </a:prstGeom>
        </p:spPr>
      </p:pic>
      <p:sp>
        <p:nvSpPr>
          <p:cNvPr id="7" name="矩形 6"/>
          <p:cNvSpPr/>
          <p:nvPr/>
        </p:nvSpPr>
        <p:spPr>
          <a:xfrm>
            <a:off x="135890" y="6028055"/>
            <a:ext cx="1402080" cy="460375"/>
          </a:xfrm>
          <a:prstGeom prst="rect">
            <a:avLst/>
          </a:prstGeom>
          <a:noFill/>
          <a:ln>
            <a:noFill/>
          </a:ln>
        </p:spPr>
        <p:txBody>
          <a:bodyPr wrap="none" rtlCol="0" anchor="t">
            <a:spAutoFit/>
          </a:bodyPr>
          <a:lstStyle/>
          <a:p>
            <a:pPr algn="ctr"/>
            <a:r>
              <a:rPr lang="zh-CN" altLang="en-US" sz="2400" b="1">
                <a:solidFill>
                  <a:srgbClr val="FF0000"/>
                </a:solidFill>
                <a:effectLst>
                  <a:outerShdw blurRad="38100" dist="19050" dir="2700000" algn="tl" rotWithShape="0">
                    <a:schemeClr val="dk1">
                      <a:alpha val="40000"/>
                    </a:schemeClr>
                  </a:outerShdw>
                </a:effectLst>
              </a:rPr>
              <a:t>说服感化</a:t>
            </a:r>
          </a:p>
        </p:txBody>
      </p:sp>
      <p:sp>
        <p:nvSpPr>
          <p:cNvPr id="8" name="矩形 7"/>
          <p:cNvSpPr/>
          <p:nvPr/>
        </p:nvSpPr>
        <p:spPr>
          <a:xfrm>
            <a:off x="3860800" y="6028055"/>
            <a:ext cx="1402080" cy="460375"/>
          </a:xfrm>
          <a:prstGeom prst="rect">
            <a:avLst/>
          </a:prstGeom>
          <a:noFill/>
          <a:ln>
            <a:noFill/>
          </a:ln>
        </p:spPr>
        <p:txBody>
          <a:bodyPr wrap="none" rtlCol="0" anchor="t">
            <a:spAutoFit/>
          </a:bodyPr>
          <a:lstStyle/>
          <a:p>
            <a:pPr algn="ctr"/>
            <a:r>
              <a:rPr lang="zh-CN" altLang="en-US" sz="2400" b="1">
                <a:solidFill>
                  <a:srgbClr val="FF0000"/>
                </a:solidFill>
                <a:effectLst>
                  <a:outerShdw blurRad="38100" dist="19050" dir="2700000" algn="tl" rotWithShape="0">
                    <a:schemeClr val="dk1">
                      <a:alpha val="40000"/>
                    </a:schemeClr>
                  </a:outerShdw>
                </a:effectLst>
              </a:rPr>
              <a:t>富翁支持</a:t>
            </a:r>
          </a:p>
        </p:txBody>
      </p:sp>
      <p:sp>
        <p:nvSpPr>
          <p:cNvPr id="9" name="矩形 8"/>
          <p:cNvSpPr/>
          <p:nvPr/>
        </p:nvSpPr>
        <p:spPr>
          <a:xfrm>
            <a:off x="8115300" y="6028055"/>
            <a:ext cx="1402080" cy="460375"/>
          </a:xfrm>
          <a:prstGeom prst="rect">
            <a:avLst/>
          </a:prstGeom>
          <a:noFill/>
          <a:ln>
            <a:noFill/>
          </a:ln>
        </p:spPr>
        <p:txBody>
          <a:bodyPr wrap="none" rtlCol="0" anchor="t">
            <a:spAutoFit/>
          </a:bodyPr>
          <a:lstStyle/>
          <a:p>
            <a:pPr algn="ctr"/>
            <a:r>
              <a:rPr lang="zh-CN" altLang="en-US" sz="2400" b="1">
                <a:solidFill>
                  <a:srgbClr val="FF0000"/>
                </a:solidFill>
                <a:effectLst>
                  <a:outerShdw blurRad="38100" dist="19050" dir="2700000" algn="tl" rotWithShape="0">
                    <a:schemeClr val="dk1">
                      <a:alpha val="40000"/>
                    </a:schemeClr>
                  </a:outerShdw>
                </a:effectLst>
              </a:rPr>
              <a:t>实地试验</a:t>
            </a:r>
          </a:p>
        </p:txBody>
      </p:sp>
      <p:sp>
        <p:nvSpPr>
          <p:cNvPr id="10" name="矩形 9"/>
          <p:cNvSpPr/>
          <p:nvPr/>
        </p:nvSpPr>
        <p:spPr>
          <a:xfrm>
            <a:off x="5368925" y="137160"/>
            <a:ext cx="6583680" cy="645160"/>
          </a:xfrm>
          <a:prstGeom prst="rect">
            <a:avLst/>
          </a:prstGeom>
          <a:noFill/>
          <a:ln>
            <a:noFill/>
          </a:ln>
        </p:spPr>
        <p:txBody>
          <a:bodyPr wrap="none" rtlCol="0" anchor="t">
            <a:spAutoFit/>
          </a:bodyPr>
          <a:lstStyle/>
          <a:p>
            <a:pPr algn="ctr"/>
            <a:r>
              <a:rPr lang="zh-CN" altLang="en-US" sz="3600" b="1">
                <a:solidFill>
                  <a:schemeClr val="tx1"/>
                </a:solidFill>
                <a:effectLst>
                  <a:outerShdw blurRad="38100" dist="19050" dir="2700000" algn="tl" rotWithShape="0">
                    <a:schemeClr val="dk1">
                      <a:alpha val="40000"/>
                    </a:schemeClr>
                  </a:outerShdw>
                </a:effectLst>
              </a:rPr>
              <a:t>自学课本，简要概括三人的做法</a:t>
            </a:r>
          </a:p>
        </p:txBody>
      </p:sp>
      <p:sp>
        <p:nvSpPr>
          <p:cNvPr id="11" name="文本框 10"/>
          <p:cNvSpPr txBox="1"/>
          <p:nvPr/>
        </p:nvSpPr>
        <p:spPr>
          <a:xfrm>
            <a:off x="5459730" y="843280"/>
            <a:ext cx="6210935" cy="645160"/>
          </a:xfrm>
          <a:prstGeom prst="rect">
            <a:avLst/>
          </a:prstGeom>
          <a:noFill/>
        </p:spPr>
        <p:txBody>
          <a:bodyPr wrap="square" rtlCol="0" anchor="t">
            <a:spAutoFit/>
          </a:bodyPr>
          <a:lstStyle/>
          <a:p>
            <a:pPr algn="l"/>
            <a:r>
              <a:rPr lang="zh-CN" altLang="en-US" sz="3600" b="1">
                <a:effectLst>
                  <a:outerShdw blurRad="38100" dist="19050" dir="2700000" algn="tl" rotWithShape="0">
                    <a:schemeClr val="dk1">
                      <a:alpha val="40000"/>
                    </a:schemeClr>
                  </a:outerShdw>
                </a:effectLst>
                <a:sym typeface="+mn-ea"/>
              </a:rPr>
              <a:t>你觉得他们会成功吗，为什么？</a:t>
            </a:r>
            <a:endParaRPr lang="zh-CN" altLang="en-US" sz="3600" b="1">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strVal val="#ppt_w*0.70"/>
                                          </p:val>
                                        </p:tav>
                                        <p:tav tm="100000">
                                          <p:val>
                                            <p:strVal val="#ppt_w"/>
                                          </p:val>
                                        </p:tav>
                                      </p:tavLst>
                                    </p:anim>
                                    <p:anim calcmode="lin" valueType="num">
                                      <p:cBhvr>
                                        <p:cTn id="16" dur="1000" fill="hold"/>
                                        <p:tgtEl>
                                          <p:spTgt spid="10"/>
                                        </p:tgtEl>
                                        <p:attrNameLst>
                                          <p:attrName>ppt_h</p:attrName>
                                        </p:attrNameLst>
                                      </p:cBhvr>
                                      <p:tavLst>
                                        <p:tav tm="0">
                                          <p:val>
                                            <p:strVal val="#ppt_h"/>
                                          </p:val>
                                        </p:tav>
                                        <p:tav tm="100000">
                                          <p:val>
                                            <p:strVal val="#ppt_h"/>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1000" fill="hold"/>
                                        <p:tgtEl>
                                          <p:spTgt spid="11"/>
                                        </p:tgtEl>
                                        <p:attrNameLst>
                                          <p:attrName>ppt_w</p:attrName>
                                        </p:attrNameLst>
                                      </p:cBhvr>
                                      <p:tavLst>
                                        <p:tav tm="0">
                                          <p:val>
                                            <p:strVal val="#ppt_w*0.70"/>
                                          </p:val>
                                        </p:tav>
                                        <p:tav tm="100000">
                                          <p:val>
                                            <p:strVal val="#ppt_w"/>
                                          </p:val>
                                        </p:tav>
                                      </p:tavLst>
                                    </p:anim>
                                    <p:anim calcmode="lin" valueType="num">
                                      <p:cBhvr>
                                        <p:cTn id="36" dur="1000" fill="hold"/>
                                        <p:tgtEl>
                                          <p:spTgt spid="11"/>
                                        </p:tgtEl>
                                        <p:attrNameLst>
                                          <p:attrName>ppt_h</p:attrName>
                                        </p:attrNameLst>
                                      </p:cBhvr>
                                      <p:tavLst>
                                        <p:tav tm="0">
                                          <p:val>
                                            <p:strVal val="#ppt_h"/>
                                          </p:val>
                                        </p:tav>
                                        <p:tav tm="100000">
                                          <p:val>
                                            <p:strVal val="#ppt_h"/>
                                          </p:val>
                                        </p:tav>
                                      </p:tavLst>
                                    </p:anim>
                                    <p:animEffect transition="in" filter="fad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l="16145" t="21774" r="14689" b="23493"/>
          <a:stretch>
            <a:fillRect/>
          </a:stretch>
        </p:blipFill>
        <p:spPr>
          <a:xfrm flipH="1">
            <a:off x="4472940" y="0"/>
            <a:ext cx="5344160" cy="1643380"/>
          </a:xfrm>
          <a:prstGeom prst="rect">
            <a:avLst/>
          </a:prstGeom>
        </p:spPr>
      </p:pic>
      <p:pic>
        <p:nvPicPr>
          <p:cNvPr id="6" name="图片 5"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4" name="图片 3" descr="6-30"/>
          <p:cNvPicPr>
            <a:picLocks noChangeAspect="1"/>
          </p:cNvPicPr>
          <p:nvPr/>
        </p:nvPicPr>
        <p:blipFill>
          <a:blip r:embed="rId6"/>
          <a:stretch>
            <a:fillRect/>
          </a:stretch>
        </p:blipFill>
        <p:spPr>
          <a:xfrm>
            <a:off x="9517380" y="4839335"/>
            <a:ext cx="2435225" cy="1802130"/>
          </a:xfrm>
          <a:prstGeom prst="rect">
            <a:avLst/>
          </a:prstGeom>
        </p:spPr>
      </p:pic>
      <p:pic>
        <p:nvPicPr>
          <p:cNvPr id="3" name="图片 2" descr="红色水墨"/>
          <p:cNvPicPr>
            <a:picLocks noChangeAspect="1"/>
          </p:cNvPicPr>
          <p:nvPr/>
        </p:nvPicPr>
        <p:blipFill>
          <a:blip r:embed="rId7"/>
          <a:srcRect l="25852" t="47623" r="-189"/>
          <a:stretch>
            <a:fillRect/>
          </a:stretch>
        </p:blipFill>
        <p:spPr>
          <a:xfrm>
            <a:off x="0" y="0"/>
            <a:ext cx="7477125" cy="1811655"/>
          </a:xfrm>
          <a:prstGeom prst="rect">
            <a:avLst/>
          </a:prstGeom>
        </p:spPr>
      </p:pic>
      <p:pic>
        <p:nvPicPr>
          <p:cNvPr id="10" name="图片 9" descr="22e1155acf3a1bf14c973d64a177939d_20190826162724">
            <a:hlinkClick r:id="rId8" action="ppaction://hlinkfile"/>
          </p:cNvPr>
          <p:cNvPicPr>
            <a:picLocks noChangeAspect="1"/>
          </p:cNvPicPr>
          <p:nvPr/>
        </p:nvPicPr>
        <p:blipFill>
          <a:blip r:embed="rId9"/>
          <a:stretch>
            <a:fillRect/>
          </a:stretch>
        </p:blipFill>
        <p:spPr>
          <a:xfrm>
            <a:off x="1591310" y="0"/>
            <a:ext cx="10600690" cy="6854825"/>
          </a:xfrm>
          <a:prstGeom prst="rect">
            <a:avLst/>
          </a:prstGeom>
        </p:spPr>
      </p:pic>
      <p:sp>
        <p:nvSpPr>
          <p:cNvPr id="11" name="矩形 10"/>
          <p:cNvSpPr/>
          <p:nvPr/>
        </p:nvSpPr>
        <p:spPr>
          <a:xfrm>
            <a:off x="107950" y="142240"/>
            <a:ext cx="1363980" cy="6791325"/>
          </a:xfrm>
          <a:prstGeom prst="rect">
            <a:avLst/>
          </a:prstGeom>
          <a:noFill/>
          <a:ln>
            <a:noFill/>
          </a:ln>
        </p:spPr>
        <p:txBody>
          <a:bodyPr wrap="square" rtlCol="0" anchor="t">
            <a:spAutoFit/>
          </a:bodyPr>
          <a:lstStyle/>
          <a:p>
            <a:pPr algn="l">
              <a:lnSpc>
                <a:spcPct val="110000"/>
              </a:lnSpc>
            </a:pPr>
            <a:r>
              <a:rPr lang="zh-CN" altLang="en-US" sz="4400" b="1">
                <a:solidFill>
                  <a:srgbClr val="00B0F0"/>
                </a:solidFill>
                <a:effectLst/>
                <a:latin typeface="站酷快乐体2016修订版" panose="02010600030101010101" charset="-122"/>
                <a:ea typeface="站酷快乐体2016修订版" panose="02010600030101010101" charset="-122"/>
              </a:rPr>
              <a:t>为什么空想社会主义者的努力会失败</a:t>
            </a:r>
          </a:p>
          <a:p>
            <a:pPr algn="ctr">
              <a:lnSpc>
                <a:spcPct val="110000"/>
              </a:lnSpc>
            </a:pPr>
            <a:r>
              <a:rPr lang="zh-CN" altLang="en-US" sz="4400" b="1">
                <a:solidFill>
                  <a:srgbClr val="00B0F0"/>
                </a:solidFill>
                <a:effectLst/>
                <a:latin typeface="站酷快乐体2016修订版" panose="02010600030101010101" charset="-122"/>
                <a:ea typeface="站酷快乐体2016修订版" panose="02010600030101010101" charset="-122"/>
              </a:rPr>
              <a:t>？</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3" name="图片 2" descr="红色水墨"/>
          <p:cNvPicPr>
            <a:picLocks noChangeAspect="1"/>
          </p:cNvPicPr>
          <p:nvPr/>
        </p:nvPicPr>
        <p:blipFill>
          <a:blip r:embed="rId4"/>
          <a:srcRect l="25852" t="47623" r="-189"/>
          <a:stretch>
            <a:fillRect/>
          </a:stretch>
        </p:blipFill>
        <p:spPr>
          <a:xfrm>
            <a:off x="0" y="0"/>
            <a:ext cx="7477125" cy="1811655"/>
          </a:xfrm>
          <a:prstGeom prst="rect">
            <a:avLst/>
          </a:prstGeom>
        </p:spPr>
      </p:pic>
      <p:pic>
        <p:nvPicPr>
          <p:cNvPr id="8" name="图片 7" descr="6-49"/>
          <p:cNvPicPr>
            <a:picLocks noChangeAspect="1"/>
          </p:cNvPicPr>
          <p:nvPr/>
        </p:nvPicPr>
        <p:blipFill>
          <a:blip r:embed="rId5">
            <a:lum bright="-12000"/>
          </a:blip>
          <a:srcRect l="30441" b="24101"/>
          <a:stretch>
            <a:fillRect/>
          </a:stretch>
        </p:blipFill>
        <p:spPr>
          <a:xfrm flipH="1">
            <a:off x="8648700" y="4568825"/>
            <a:ext cx="3543300" cy="2286635"/>
          </a:xfrm>
          <a:prstGeom prst="rect">
            <a:avLst/>
          </a:prstGeom>
        </p:spPr>
      </p:pic>
      <p:pic>
        <p:nvPicPr>
          <p:cNvPr id="9" name="图片 8" descr="6-30"/>
          <p:cNvPicPr>
            <a:picLocks noChangeAspect="1"/>
          </p:cNvPicPr>
          <p:nvPr/>
        </p:nvPicPr>
        <p:blipFill>
          <a:blip r:embed="rId6"/>
          <a:stretch>
            <a:fillRect/>
          </a:stretch>
        </p:blipFill>
        <p:spPr>
          <a:xfrm>
            <a:off x="9517380" y="4839335"/>
            <a:ext cx="2435225" cy="1802130"/>
          </a:xfrm>
          <a:prstGeom prst="rect">
            <a:avLst/>
          </a:prstGeom>
        </p:spPr>
      </p:pic>
      <p:sp>
        <p:nvSpPr>
          <p:cNvPr id="5" name="文本框 4"/>
          <p:cNvSpPr txBox="1"/>
          <p:nvPr/>
        </p:nvSpPr>
        <p:spPr>
          <a:xfrm>
            <a:off x="148590" y="212725"/>
            <a:ext cx="4114800" cy="768350"/>
          </a:xfrm>
          <a:prstGeom prst="rect">
            <a:avLst/>
          </a:prstGeom>
          <a:noFill/>
        </p:spPr>
        <p:txBody>
          <a:bodyPr wrap="none" rtlCol="0" anchor="t">
            <a:spAutoFit/>
          </a:bodyPr>
          <a:lstStyle/>
          <a:p>
            <a:r>
              <a:rPr lang="en-US" altLang="zh-CN" sz="4400" b="1">
                <a:solidFill>
                  <a:schemeClr val="bg1"/>
                </a:solidFill>
                <a:latin typeface="黑体" panose="02010609060101010101" charset="-122"/>
                <a:ea typeface="黑体" panose="02010609060101010101" charset="-122"/>
                <a:cs typeface="黑体" panose="02010609060101010101" charset="-122"/>
                <a:sym typeface="+mn-ea"/>
              </a:rPr>
              <a:t>1.</a:t>
            </a:r>
            <a:r>
              <a:rPr lang="zh-CN" altLang="en-US" sz="4400" b="1">
                <a:solidFill>
                  <a:schemeClr val="bg1"/>
                </a:solidFill>
                <a:latin typeface="黑体" panose="02010609060101010101" charset="-122"/>
                <a:ea typeface="黑体" panose="02010609060101010101" charset="-122"/>
                <a:cs typeface="黑体" panose="02010609060101010101" charset="-122"/>
                <a:sym typeface="+mn-ea"/>
              </a:rPr>
              <a:t>空想社会主义</a:t>
            </a:r>
          </a:p>
        </p:txBody>
      </p:sp>
      <p:sp>
        <p:nvSpPr>
          <p:cNvPr id="7" name="文本框 6"/>
          <p:cNvSpPr txBox="1"/>
          <p:nvPr/>
        </p:nvSpPr>
        <p:spPr>
          <a:xfrm>
            <a:off x="148590" y="1104900"/>
            <a:ext cx="8554720" cy="2251710"/>
          </a:xfrm>
          <a:prstGeom prst="rect">
            <a:avLst/>
          </a:prstGeom>
          <a:noFill/>
        </p:spPr>
        <p:txBody>
          <a:bodyPr wrap="square" rtlCol="0" anchor="t">
            <a:spAutoFit/>
          </a:bodyPr>
          <a:lstStyle/>
          <a:p>
            <a:pPr indent="0">
              <a:lnSpc>
                <a:spcPct val="130000"/>
              </a:lnSpc>
            </a:pPr>
            <a:r>
              <a:rPr lang="en-US" altLang="zh-CN" sz="3600" b="1" dirty="0">
                <a:solidFill>
                  <a:schemeClr val="tx1"/>
                </a:solidFill>
                <a:latin typeface="Calibri" panose="020F0502020204030204" charset="0"/>
                <a:ea typeface="宋体" panose="02010600030101010101" pitchFamily="2" charset="-122"/>
                <a:sym typeface="+mn-ea"/>
              </a:rPr>
              <a:t>1.</a:t>
            </a:r>
            <a:r>
              <a:rPr lang="zh-CN" sz="3600" b="1" dirty="0">
                <a:solidFill>
                  <a:schemeClr val="tx1"/>
                </a:solidFill>
                <a:latin typeface="Calibri" panose="020F0502020204030204" charset="0"/>
                <a:ea typeface="宋体" panose="02010600030101010101" pitchFamily="2" charset="-122"/>
                <a:sym typeface="+mn-ea"/>
              </a:rPr>
              <a:t>空想社会主义的</a:t>
            </a:r>
            <a:r>
              <a:rPr lang="zh-CN" sz="3600" b="1" dirty="0">
                <a:solidFill>
                  <a:srgbClr val="FF0000"/>
                </a:solidFill>
                <a:latin typeface="Calibri" panose="020F0502020204030204" charset="0"/>
                <a:ea typeface="宋体" panose="02010600030101010101" pitchFamily="2" charset="-122"/>
                <a:sym typeface="+mn-ea"/>
              </a:rPr>
              <a:t>积极</a:t>
            </a:r>
            <a:r>
              <a:rPr lang="zh-CN" sz="3600" b="1" dirty="0" smtClean="0">
                <a:solidFill>
                  <a:srgbClr val="FF0000"/>
                </a:solidFill>
                <a:latin typeface="Calibri" panose="020F0502020204030204" charset="0"/>
                <a:ea typeface="宋体" panose="02010600030101010101" pitchFamily="2" charset="-122"/>
                <a:sym typeface="+mn-ea"/>
              </a:rPr>
              <a:t>意义</a:t>
            </a:r>
            <a:r>
              <a:rPr lang="en-US" altLang="zh-CN" sz="3600" b="1" dirty="0" smtClean="0">
                <a:solidFill>
                  <a:srgbClr val="FF0000"/>
                </a:solidFill>
                <a:latin typeface="Calibri" panose="020F0502020204030204" charset="0"/>
                <a:ea typeface="宋体" panose="02010600030101010101" pitchFamily="2" charset="-122"/>
                <a:sym typeface="+mn-ea"/>
              </a:rPr>
              <a:t>P12</a:t>
            </a:r>
            <a:endParaRPr lang="zh-CN" sz="3600" b="1" dirty="0">
              <a:solidFill>
                <a:schemeClr val="tx1"/>
              </a:solidFill>
              <a:latin typeface="Calibri" panose="020F0502020204030204" charset="0"/>
              <a:ea typeface="宋体" panose="02010600030101010101" pitchFamily="2" charset="-122"/>
              <a:sym typeface="+mn-ea"/>
            </a:endParaRPr>
          </a:p>
          <a:p>
            <a:pPr indent="0">
              <a:lnSpc>
                <a:spcPct val="130000"/>
              </a:lnSpc>
            </a:pPr>
            <a:endParaRPr lang="en-US" altLang="en-US" sz="3600" b="1" dirty="0">
              <a:solidFill>
                <a:schemeClr val="tx1"/>
              </a:solidFill>
              <a:latin typeface="Calibri" panose="020F0502020204030204" charset="0"/>
              <a:ea typeface="宋体" panose="02010600030101010101" pitchFamily="2" charset="-122"/>
              <a:cs typeface="Times New Roman" panose="02020603050405020304" charset="0"/>
              <a:sym typeface="+mn-ea"/>
            </a:endParaRPr>
          </a:p>
          <a:p>
            <a:pPr indent="0">
              <a:lnSpc>
                <a:spcPct val="130000"/>
              </a:lnSpc>
            </a:pPr>
            <a:r>
              <a:rPr lang="en-US" altLang="en-US" sz="3600" b="1" dirty="0">
                <a:solidFill>
                  <a:schemeClr val="tx1"/>
                </a:solidFill>
                <a:latin typeface="Calibri" panose="020F0502020204030204" charset="0"/>
                <a:ea typeface="宋体" panose="02010600030101010101" pitchFamily="2" charset="-122"/>
                <a:cs typeface="Times New Roman" panose="02020603050405020304" charset="0"/>
                <a:sym typeface="+mn-ea"/>
              </a:rPr>
              <a:t>2.</a:t>
            </a:r>
            <a:r>
              <a:rPr lang="zh-CN" altLang="en-US" sz="3600" b="1" dirty="0">
                <a:solidFill>
                  <a:schemeClr val="tx1"/>
                </a:solidFill>
                <a:latin typeface="Calibri" panose="020F0502020204030204" charset="0"/>
                <a:ea typeface="宋体" panose="02010600030101010101" pitchFamily="2" charset="-122"/>
                <a:cs typeface="Times New Roman" panose="02020603050405020304" charset="0"/>
                <a:sym typeface="+mn-ea"/>
              </a:rPr>
              <a:t>空想</a:t>
            </a:r>
            <a:r>
              <a:rPr lang="zh-CN" sz="3600" b="1" dirty="0">
                <a:solidFill>
                  <a:schemeClr val="tx1"/>
                </a:solidFill>
                <a:latin typeface="Calibri" panose="020F0502020204030204" charset="0"/>
                <a:ea typeface="宋体" panose="02010600030101010101" pitchFamily="2" charset="-122"/>
                <a:sym typeface="+mn-ea"/>
              </a:rPr>
              <a:t>社会主义的</a:t>
            </a:r>
            <a:r>
              <a:rPr lang="zh-CN" sz="3600" b="1" dirty="0" smtClean="0">
                <a:solidFill>
                  <a:srgbClr val="FF0000"/>
                </a:solidFill>
                <a:latin typeface="Calibri" panose="020F0502020204030204" charset="0"/>
                <a:ea typeface="宋体" panose="02010600030101010101" pitchFamily="2" charset="-122"/>
                <a:sym typeface="+mn-ea"/>
              </a:rPr>
              <a:t>局限</a:t>
            </a:r>
            <a:r>
              <a:rPr lang="en-US" altLang="zh-CN" sz="3600" b="1" dirty="0" smtClean="0">
                <a:solidFill>
                  <a:srgbClr val="FF0000"/>
                </a:solidFill>
                <a:latin typeface="Calibri" panose="020F0502020204030204" charset="0"/>
                <a:ea typeface="宋体" panose="02010600030101010101" pitchFamily="2" charset="-122"/>
                <a:sym typeface="+mn-ea"/>
              </a:rPr>
              <a:t>P12</a:t>
            </a:r>
            <a:endParaRPr lang="zh-CN" altLang="en-US" sz="3600" b="1" dirty="0">
              <a:solidFill>
                <a:srgbClr val="FF0000"/>
              </a:solidFill>
              <a:latin typeface="Calibri" panose="020F0502020204030204" charset="0"/>
              <a:ea typeface="宋体" panose="02010600030101010101" pitchFamily="2" charset="-122"/>
              <a:sym typeface="+mn-ea"/>
            </a:endParaRPr>
          </a:p>
        </p:txBody>
      </p:sp>
      <p:sp>
        <p:nvSpPr>
          <p:cNvPr id="10" name="文本框 9"/>
          <p:cNvSpPr txBox="1"/>
          <p:nvPr/>
        </p:nvSpPr>
        <p:spPr>
          <a:xfrm>
            <a:off x="148590" y="3356610"/>
            <a:ext cx="8639175" cy="3290570"/>
          </a:xfrm>
          <a:prstGeom prst="rect">
            <a:avLst/>
          </a:prstGeom>
          <a:noFill/>
        </p:spPr>
        <p:txBody>
          <a:bodyPr wrap="square" rtlCol="0" anchor="t">
            <a:spAutoFit/>
          </a:bodyPr>
          <a:lstStyle/>
          <a:p>
            <a:pPr indent="0" algn="l">
              <a:lnSpc>
                <a:spcPct val="130000"/>
              </a:lnSpc>
            </a:pPr>
            <a:r>
              <a:rPr lang="zh-CN" sz="3200" b="1">
                <a:solidFill>
                  <a:schemeClr val="tx1"/>
                </a:solidFill>
                <a:latin typeface="Calibri" panose="020F0502020204030204" charset="0"/>
                <a:ea typeface="宋体" panose="02010600030101010101" pitchFamily="2" charset="-122"/>
                <a:sym typeface="+mn-ea"/>
              </a:rPr>
              <a:t>①仅从理性正义等原则出发，揭露资本主义的弊端。</a:t>
            </a:r>
            <a:r>
              <a:rPr lang="zh-CN" sz="3200" b="1">
                <a:solidFill>
                  <a:srgbClr val="00B0F0"/>
                </a:solidFill>
                <a:latin typeface="Calibri" panose="020F0502020204030204" charset="0"/>
                <a:ea typeface="宋体" panose="02010600030101010101" pitchFamily="2" charset="-122"/>
                <a:sym typeface="+mn-ea"/>
              </a:rPr>
              <a:t>（未触及本质问题）</a:t>
            </a:r>
          </a:p>
          <a:p>
            <a:pPr indent="0" algn="l">
              <a:lnSpc>
                <a:spcPct val="130000"/>
              </a:lnSpc>
            </a:pPr>
            <a:r>
              <a:rPr lang="zh-CN" sz="3200" b="1">
                <a:solidFill>
                  <a:schemeClr val="tx1"/>
                </a:solidFill>
                <a:latin typeface="Calibri" panose="020F0502020204030204" charset="0"/>
                <a:ea typeface="宋体" panose="02010600030101010101" pitchFamily="2" charset="-122"/>
                <a:sym typeface="+mn-ea"/>
              </a:rPr>
              <a:t>②</a:t>
            </a:r>
            <a:r>
              <a:rPr lang="zh-CN" sz="3200" b="1">
                <a:latin typeface="Calibri" panose="020F0502020204030204" charset="0"/>
                <a:ea typeface="宋体" panose="02010600030101010101" pitchFamily="2" charset="-122"/>
                <a:sym typeface="+mn-ea"/>
              </a:rPr>
              <a:t>主张阶级调和，反对阶级斗争，</a:t>
            </a:r>
            <a:r>
              <a:rPr lang="zh-CN" sz="3200" b="1">
                <a:solidFill>
                  <a:srgbClr val="FF0000"/>
                </a:solidFill>
                <a:latin typeface="Calibri" panose="020F0502020204030204" charset="0"/>
                <a:ea typeface="宋体" panose="02010600030101010101" pitchFamily="2" charset="-122"/>
                <a:sym typeface="+mn-ea"/>
              </a:rPr>
              <a:t>看不到人民群众特别是无产阶级的强大力量</a:t>
            </a:r>
            <a:r>
              <a:rPr lang="zh-CN" sz="3200" b="1">
                <a:solidFill>
                  <a:schemeClr val="tx1"/>
                </a:solidFill>
                <a:latin typeface="Calibri" panose="020F0502020204030204" charset="0"/>
                <a:ea typeface="宋体" panose="02010600030101010101" pitchFamily="2" charset="-122"/>
                <a:sym typeface="+mn-ea"/>
              </a:rPr>
              <a:t>，没有找到社会变革的正确途径</a:t>
            </a:r>
            <a:r>
              <a:rPr lang="zh-CN" sz="3200" b="1">
                <a:solidFill>
                  <a:srgbClr val="00B0F0"/>
                </a:solidFill>
                <a:latin typeface="Calibri" panose="020F0502020204030204" charset="0"/>
                <a:ea typeface="宋体" panose="02010600030101010101" pitchFamily="2" charset="-122"/>
                <a:sym typeface="+mn-ea"/>
              </a:rPr>
              <a:t>（想法天真，路还不对）</a:t>
            </a:r>
          </a:p>
        </p:txBody>
      </p:sp>
      <p:sp>
        <p:nvSpPr>
          <p:cNvPr id="12" name="文本框 11"/>
          <p:cNvSpPr txBox="1"/>
          <p:nvPr/>
        </p:nvSpPr>
        <p:spPr>
          <a:xfrm>
            <a:off x="148590" y="1914525"/>
            <a:ext cx="8058785" cy="632460"/>
          </a:xfrm>
          <a:prstGeom prst="rect">
            <a:avLst/>
          </a:prstGeom>
          <a:noFill/>
        </p:spPr>
        <p:txBody>
          <a:bodyPr wrap="square" rtlCol="0" anchor="t">
            <a:spAutoFit/>
          </a:bodyPr>
          <a:lstStyle/>
          <a:p>
            <a:pPr indent="0" algn="l">
              <a:lnSpc>
                <a:spcPct val="110000"/>
              </a:lnSpc>
            </a:pPr>
            <a:r>
              <a:rPr lang="zh-CN" sz="3200" b="1">
                <a:solidFill>
                  <a:srgbClr val="FF0000"/>
                </a:solidFill>
                <a:latin typeface="Calibri" panose="020F0502020204030204" charset="0"/>
                <a:ea typeface="宋体" panose="02010600030101010101" pitchFamily="2" charset="-122"/>
                <a:sym typeface="+mn-ea"/>
              </a:rPr>
              <a:t>空想社会主义是科学社会主义的思想来源</a:t>
            </a:r>
            <a:endParaRPr lang="zh-CN" altLang="en-US" sz="3200" b="1">
              <a:solidFill>
                <a:srgbClr val="FF0000"/>
              </a:solidFill>
              <a:latin typeface="Calibri" panose="020F0502020204030204" charset="0"/>
              <a:ea typeface="宋体" panose="02010600030101010101" pitchFamily="2" charset="-122"/>
              <a:sym typeface="+mn-ea"/>
            </a:endParaRPr>
          </a:p>
        </p:txBody>
      </p:sp>
      <p:pic>
        <p:nvPicPr>
          <p:cNvPr id="13" name="图片 12"/>
          <p:cNvPicPr>
            <a:picLocks noChangeAspect="1"/>
          </p:cNvPicPr>
          <p:nvPr/>
        </p:nvPicPr>
        <p:blipFill>
          <a:blip r:embed="rId7"/>
          <a:stretch>
            <a:fillRect/>
          </a:stretch>
        </p:blipFill>
        <p:spPr>
          <a:xfrm>
            <a:off x="8463995" y="902342"/>
            <a:ext cx="3488792" cy="36661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3000" fill="hold">
                                          <p:stCondLst>
                                            <p:cond delay="0"/>
                                          </p:stCondLst>
                                        </p:cTn>
                                        <p:tgtEl>
                                          <p:spTgt spid="2050"/>
                                        </p:tgtEl>
                                        <p:attrNameLst>
                                          <p:attrName>style.visibility</p:attrName>
                                        </p:attrNameLst>
                                      </p:cBhvr>
                                      <p:to>
                                        <p:strVal val="visible"/>
                                      </p:to>
                                    </p:set>
                                    <p:animEffect transition="in" filter="wipe(left)">
                                      <p:cBhvr>
                                        <p:cTn id="7" dur="3000"/>
                                        <p:tgtEl>
                                          <p:spTgt spid="2050"/>
                                        </p:tgtEl>
                                      </p:cBhvr>
                                    </p:animEffect>
                                  </p:childTnLst>
                                </p:cTn>
                              </p:par>
                              <p:par>
                                <p:cTn id="8" presetID="22" presetClass="entr" presetSubtype="8" fill="hold" grpId="0" nodeType="withEffect">
                                  <p:stCondLst>
                                    <p:cond delay="0"/>
                                  </p:stCondLst>
                                  <p:childTnLst>
                                    <p:set>
                                      <p:cBhvr>
                                        <p:cTn id="9" dur="3000" fill="hold">
                                          <p:stCondLst>
                                            <p:cond delay="0"/>
                                          </p:stCondLst>
                                        </p:cTn>
                                        <p:tgtEl>
                                          <p:spTgt spid="5"/>
                                        </p:tgtEl>
                                        <p:attrNameLst>
                                          <p:attrName>style.visibility</p:attrName>
                                        </p:attrNameLst>
                                      </p:cBhvr>
                                      <p:to>
                                        <p:strVal val="visible"/>
                                      </p:to>
                                    </p:set>
                                    <p:animEffect transition="in" filter="wipe(left)">
                                      <p:cBhvr>
                                        <p:cTn id="10" dur="3000"/>
                                        <p:tgtEl>
                                          <p:spTgt spid="5"/>
                                        </p:tgtEl>
                                      </p:cBhvr>
                                    </p:animEffect>
                                  </p:childTnLst>
                                </p:cTn>
                              </p:par>
                              <p:par>
                                <p:cTn id="11" presetID="22" presetClass="entr" presetSubtype="8" fill="hold" grpId="0" nodeType="withEffect">
                                  <p:stCondLst>
                                    <p:cond delay="0"/>
                                  </p:stCondLst>
                                  <p:childTnLst>
                                    <p:set>
                                      <p:cBhvr>
                                        <p:cTn id="12" dur="3000" fill="hold">
                                          <p:stCondLst>
                                            <p:cond delay="0"/>
                                          </p:stCondLst>
                                        </p:cTn>
                                        <p:tgtEl>
                                          <p:spTgt spid="7"/>
                                        </p:tgtEl>
                                        <p:attrNameLst>
                                          <p:attrName>style.visibility</p:attrName>
                                        </p:attrNameLst>
                                      </p:cBhvr>
                                      <p:to>
                                        <p:strVal val="visible"/>
                                      </p:to>
                                    </p:set>
                                    <p:animEffect transition="in" filter="wipe(left)">
                                      <p:cBhvr>
                                        <p:cTn id="13" dur="3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strVal val="#ppt_w*0.70"/>
                                          </p:val>
                                        </p:tav>
                                        <p:tav tm="100000">
                                          <p:val>
                                            <p:strVal val="#ppt_w"/>
                                          </p:val>
                                        </p:tav>
                                      </p:tavLst>
                                    </p:anim>
                                    <p:anim calcmode="lin" valueType="num">
                                      <p:cBhvr>
                                        <p:cTn id="19" dur="1000" fill="hold"/>
                                        <p:tgtEl>
                                          <p:spTgt spid="12"/>
                                        </p:tgtEl>
                                        <p:attrNameLst>
                                          <p:attrName>ppt_h</p:attrName>
                                        </p:attrNameLst>
                                      </p:cBhvr>
                                      <p:tavLst>
                                        <p:tav tm="0">
                                          <p:val>
                                            <p:strVal val="#ppt_h"/>
                                          </p:val>
                                        </p:tav>
                                        <p:tav tm="100000">
                                          <p:val>
                                            <p:strVal val="#ppt_h"/>
                                          </p:val>
                                        </p:tav>
                                      </p:tavLst>
                                    </p:anim>
                                    <p:animEffect transition="in" filter="fade">
                                      <p:cBhvr>
                                        <p:cTn id="20" dur="1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strVal val="#ppt_w*0.70"/>
                                          </p:val>
                                        </p:tav>
                                        <p:tav tm="100000">
                                          <p:val>
                                            <p:strVal val="#ppt_w"/>
                                          </p:val>
                                        </p:tav>
                                      </p:tavLst>
                                    </p:anim>
                                    <p:anim calcmode="lin" valueType="num">
                                      <p:cBhvr>
                                        <p:cTn id="26" dur="1000" fill="hold"/>
                                        <p:tgtEl>
                                          <p:spTgt spid="10"/>
                                        </p:tgtEl>
                                        <p:attrNameLst>
                                          <p:attrName>ppt_h</p:attrName>
                                        </p:attrNameLst>
                                      </p:cBhvr>
                                      <p:tavLst>
                                        <p:tav tm="0">
                                          <p:val>
                                            <p:strVal val="#ppt_h"/>
                                          </p:val>
                                        </p:tav>
                                        <p:tav tm="100000">
                                          <p:val>
                                            <p:strVal val="#ppt_h"/>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3"/>
          <a:stretch>
            <a:fillRect/>
          </a:stretch>
        </p:blipFill>
        <p:spPr>
          <a:xfrm>
            <a:off x="0" y="0"/>
            <a:ext cx="12192000" cy="6875145"/>
          </a:xfrm>
          <a:prstGeom prst="rect">
            <a:avLst/>
          </a:prstGeom>
          <a:noFill/>
          <a:ln w="9525">
            <a:noFill/>
          </a:ln>
        </p:spPr>
      </p:pic>
      <p:pic>
        <p:nvPicPr>
          <p:cNvPr id="5" name="图片 4" descr="6-49"/>
          <p:cNvPicPr>
            <a:picLocks noChangeAspect="1"/>
          </p:cNvPicPr>
          <p:nvPr/>
        </p:nvPicPr>
        <p:blipFill>
          <a:blip r:embed="rId4">
            <a:lum bright="-12000"/>
          </a:blip>
          <a:srcRect l="30441" b="24101"/>
          <a:stretch>
            <a:fillRect/>
          </a:stretch>
        </p:blipFill>
        <p:spPr>
          <a:xfrm flipH="1">
            <a:off x="8648700" y="4568825"/>
            <a:ext cx="3543300" cy="2286635"/>
          </a:xfrm>
          <a:prstGeom prst="rect">
            <a:avLst/>
          </a:prstGeom>
        </p:spPr>
      </p:pic>
      <p:pic>
        <p:nvPicPr>
          <p:cNvPr id="8" name="图片 7" descr="6-30"/>
          <p:cNvPicPr>
            <a:picLocks noChangeAspect="1"/>
          </p:cNvPicPr>
          <p:nvPr/>
        </p:nvPicPr>
        <p:blipFill>
          <a:blip r:embed="rId5"/>
          <a:stretch>
            <a:fillRect/>
          </a:stretch>
        </p:blipFill>
        <p:spPr>
          <a:xfrm>
            <a:off x="9517380" y="4839335"/>
            <a:ext cx="2435225" cy="1802130"/>
          </a:xfrm>
          <a:prstGeom prst="rect">
            <a:avLst/>
          </a:prstGeom>
        </p:spPr>
      </p:pic>
      <p:pic>
        <p:nvPicPr>
          <p:cNvPr id="2" name="图片 1" descr="红色水墨"/>
          <p:cNvPicPr>
            <a:picLocks noChangeAspect="1"/>
          </p:cNvPicPr>
          <p:nvPr/>
        </p:nvPicPr>
        <p:blipFill>
          <a:blip r:embed="rId6"/>
          <a:srcRect l="25852" t="47623" r="-189"/>
          <a:stretch>
            <a:fillRect/>
          </a:stretch>
        </p:blipFill>
        <p:spPr>
          <a:xfrm>
            <a:off x="0" y="0"/>
            <a:ext cx="7477125" cy="1811655"/>
          </a:xfrm>
          <a:prstGeom prst="rect">
            <a:avLst/>
          </a:prstGeom>
        </p:spPr>
      </p:pic>
      <p:pic>
        <p:nvPicPr>
          <p:cNvPr id="3" name="图片 2" descr="英国宪章运动">
            <a:hlinkClick r:id="rId7" action="ppaction://hlinkfile"/>
          </p:cNvPr>
          <p:cNvPicPr>
            <a:picLocks noChangeAspect="1"/>
          </p:cNvPicPr>
          <p:nvPr/>
        </p:nvPicPr>
        <p:blipFill>
          <a:blip r:embed="rId8"/>
          <a:stretch>
            <a:fillRect/>
          </a:stretch>
        </p:blipFill>
        <p:spPr>
          <a:xfrm>
            <a:off x="0" y="0"/>
            <a:ext cx="10694035" cy="6855460"/>
          </a:xfrm>
          <a:prstGeom prst="rect">
            <a:avLst/>
          </a:prstGeom>
        </p:spPr>
      </p:pic>
      <p:sp>
        <p:nvSpPr>
          <p:cNvPr id="11" name="矩形 10"/>
          <p:cNvSpPr/>
          <p:nvPr/>
        </p:nvSpPr>
        <p:spPr>
          <a:xfrm>
            <a:off x="10833100" y="0"/>
            <a:ext cx="1358900" cy="5015865"/>
          </a:xfrm>
          <a:prstGeom prst="rect">
            <a:avLst/>
          </a:prstGeom>
          <a:noFill/>
          <a:ln>
            <a:noFill/>
          </a:ln>
        </p:spPr>
        <p:txBody>
          <a:bodyPr wrap="square" rtlCol="0" anchor="t">
            <a:spAutoFit/>
          </a:bodyPr>
          <a:lstStyle/>
          <a:p>
            <a:pPr algn="l">
              <a:lnSpc>
                <a:spcPct val="100000"/>
              </a:lnSpc>
            </a:pPr>
            <a:r>
              <a:rPr lang="zh-CN" altLang="en-US" sz="4000" b="1">
                <a:solidFill>
                  <a:srgbClr val="00B0F0"/>
                </a:solidFill>
                <a:effectLst/>
                <a:latin typeface="站酷快乐体2016修订版" panose="02010600030101010101" charset="-122"/>
                <a:ea typeface="站酷快乐体2016修订版" panose="02010600030101010101" charset="-122"/>
              </a:rPr>
              <a:t>工人运动与马克思主义有何内在联系？</a:t>
            </a:r>
          </a:p>
        </p:txBody>
      </p:sp>
    </p:spTree>
  </p:cSld>
  <p:clrMapOvr>
    <a:masterClrMapping/>
  </p:clrMapOvr>
  <mc:AlternateContent xmlns:mc="http://schemas.openxmlformats.org/markup-compatibility/2006" xmlns:p14="http://schemas.microsoft.com/office/powerpoint/2010/main">
    <mc:Choice Requires="p14">
      <p:transition spd="slow" p14:dur="8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18b47380-d30d-45a7-bb3d-af7495f90288}"/>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自定义 42">
      <a:dk1>
        <a:sysClr val="windowText" lastClr="000000"/>
      </a:dk1>
      <a:lt1>
        <a:sysClr val="window" lastClr="FFFFFF"/>
      </a:lt1>
      <a:dk2>
        <a:srgbClr val="44546A"/>
      </a:dk2>
      <a:lt2>
        <a:srgbClr val="E7E6E6"/>
      </a:lt2>
      <a:accent1>
        <a:srgbClr val="C4001D"/>
      </a:accent1>
      <a:accent2>
        <a:srgbClr val="FFC000"/>
      </a:accent2>
      <a:accent3>
        <a:srgbClr val="AC0019"/>
      </a:accent3>
      <a:accent4>
        <a:srgbClr val="98C000"/>
      </a:accent4>
      <a:accent5>
        <a:srgbClr val="21A498"/>
      </a:accent5>
      <a:accent6>
        <a:srgbClr val="E94F0A"/>
      </a:accent6>
      <a:hlink>
        <a:srgbClr val="0563C1"/>
      </a:hlink>
      <a:folHlink>
        <a:srgbClr val="954F72"/>
      </a:folHlink>
    </a:clrScheme>
    <a:fontScheme name="3fzzpe0w">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1474</Words>
  <Application>Microsoft Office PowerPoint</Application>
  <PresentationFormat>宽屏</PresentationFormat>
  <Paragraphs>207</Paragraphs>
  <Slides>40</Slides>
  <Notes>30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40</vt:i4>
      </vt:variant>
    </vt:vector>
  </HeadingPairs>
  <TitlesOfParts>
    <vt:vector size="53" baseType="lpstr">
      <vt:lpstr>Agency FB</vt:lpstr>
      <vt:lpstr>等线</vt:lpstr>
      <vt:lpstr>黑体</vt:lpstr>
      <vt:lpstr>华文琥珀</vt:lpstr>
      <vt:lpstr>华文新魏</vt:lpstr>
      <vt:lpstr>华文中宋</vt:lpstr>
      <vt:lpstr>宋体</vt:lpstr>
      <vt:lpstr>微软雅黑</vt:lpstr>
      <vt:lpstr>站酷快乐体2016修订版</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红色党政纪念马克思主义诞辰主题教育PPT模板</dc:title>
  <dc:creator/>
  <cp:lastModifiedBy/>
  <cp:revision>20</cp:revision>
  <dcterms:created xsi:type="dcterms:W3CDTF">2018-04-21T10:44:00Z</dcterms:created>
  <dcterms:modified xsi:type="dcterms:W3CDTF">2020-09-02T01:51:56Z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2052-11.1.0.8976</vt:lpwstr>
  </property>
</Properties>
</file>